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63"/>
  </p:handoutMasterIdLst>
  <p:sldIdLst>
    <p:sldId id="257" r:id="rId3"/>
    <p:sldId id="258" r:id="rId5"/>
    <p:sldId id="288" r:id="rId6"/>
    <p:sldId id="313" r:id="rId7"/>
    <p:sldId id="413" r:id="rId8"/>
    <p:sldId id="414" r:id="rId9"/>
    <p:sldId id="314" r:id="rId10"/>
    <p:sldId id="415" r:id="rId11"/>
    <p:sldId id="316" r:id="rId12"/>
    <p:sldId id="416" r:id="rId13"/>
    <p:sldId id="317" r:id="rId14"/>
    <p:sldId id="417" r:id="rId15"/>
    <p:sldId id="318" r:id="rId16"/>
    <p:sldId id="319" r:id="rId17"/>
    <p:sldId id="419" r:id="rId18"/>
    <p:sldId id="320" r:id="rId19"/>
    <p:sldId id="321" r:id="rId20"/>
    <p:sldId id="369" r:id="rId21"/>
    <p:sldId id="322" r:id="rId22"/>
    <p:sldId id="323" r:id="rId23"/>
    <p:sldId id="421" r:id="rId24"/>
    <p:sldId id="346" r:id="rId25"/>
    <p:sldId id="422" r:id="rId26"/>
    <p:sldId id="347" r:id="rId27"/>
    <p:sldId id="424" r:id="rId28"/>
    <p:sldId id="349" r:id="rId29"/>
    <p:sldId id="262" r:id="rId30"/>
    <p:sldId id="378" r:id="rId31"/>
    <p:sldId id="350" r:id="rId32"/>
    <p:sldId id="351" r:id="rId33"/>
    <p:sldId id="352" r:id="rId34"/>
    <p:sldId id="353" r:id="rId35"/>
    <p:sldId id="425" r:id="rId36"/>
    <p:sldId id="354" r:id="rId37"/>
    <p:sldId id="427" r:id="rId38"/>
    <p:sldId id="429" r:id="rId39"/>
    <p:sldId id="436" r:id="rId40"/>
    <p:sldId id="435" r:id="rId41"/>
    <p:sldId id="355" r:id="rId42"/>
    <p:sldId id="381" r:id="rId43"/>
    <p:sldId id="357" r:id="rId44"/>
    <p:sldId id="383" r:id="rId45"/>
    <p:sldId id="384" r:id="rId46"/>
    <p:sldId id="385" r:id="rId47"/>
    <p:sldId id="386" r:id="rId48"/>
    <p:sldId id="430" r:id="rId49"/>
    <p:sldId id="387" r:id="rId50"/>
    <p:sldId id="431" r:id="rId51"/>
    <p:sldId id="388" r:id="rId52"/>
    <p:sldId id="397" r:id="rId53"/>
    <p:sldId id="391" r:id="rId54"/>
    <p:sldId id="392" r:id="rId55"/>
    <p:sldId id="393" r:id="rId56"/>
    <p:sldId id="432" r:id="rId57"/>
    <p:sldId id="394" r:id="rId58"/>
    <p:sldId id="395" r:id="rId59"/>
    <p:sldId id="396" r:id="rId60"/>
    <p:sldId id="398" r:id="rId61"/>
    <p:sldId id="400" r:id="rId62"/>
  </p:sldIdLst>
  <p:sldSz cx="9144000" cy="5143500" type="screen16x9"/>
  <p:notesSz cx="6858000" cy="9144000"/>
  <p:embeddedFontLst>
    <p:embeddedFont>
      <p:font typeface="黑体" panose="02010609060101010101" charset="-122"/>
      <p:regular r:id="rId67"/>
    </p:embeddedFont>
    <p:embeddedFont>
      <p:font typeface="方正正大黑简体" panose="02000000000000000000" charset="-122"/>
      <p:regular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微软雅黑" panose="020B0503020204020204" charset="-122"/>
      <p:regular r:id="rId73"/>
    </p:embeddedFont>
    <p:embeddedFont>
      <p:font typeface="等线" panose="02010600030101010101" charset="0"/>
      <p:regular r:id="rId74"/>
    </p:embeddedFont>
  </p:embeddedFontLst>
  <p:custDataLst>
    <p:tags r:id="rId7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C91245"/>
    <a:srgbClr val="163B86"/>
    <a:srgbClr val="0475C1"/>
    <a:srgbClr val="A6742D"/>
    <a:srgbClr val="675654"/>
    <a:srgbClr val="413C6F"/>
    <a:srgbClr val="D85507"/>
    <a:srgbClr val="C3171E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1" autoAdjust="0"/>
    <p:restoredTop sz="94660"/>
  </p:normalViewPr>
  <p:slideViewPr>
    <p:cSldViewPr snapToGrid="0">
      <p:cViewPr>
        <p:scale>
          <a:sx n="87" d="100"/>
          <a:sy n="87" d="100"/>
        </p:scale>
        <p:origin x="-1368" y="-562"/>
      </p:cViewPr>
      <p:guideLst>
        <p:guide orient="horz" pos="1880"/>
        <p:guide pos="2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5" Type="http://schemas.openxmlformats.org/officeDocument/2006/relationships/tags" Target="tags/tag33.xml"/><Relationship Id="rId74" Type="http://schemas.openxmlformats.org/officeDocument/2006/relationships/font" Target="fonts/font8.fntdata"/><Relationship Id="rId73" Type="http://schemas.openxmlformats.org/officeDocument/2006/relationships/font" Target="fonts/font7.fntdata"/><Relationship Id="rId72" Type="http://schemas.openxmlformats.org/officeDocument/2006/relationships/font" Target="fonts/font6.fntdata"/><Relationship Id="rId71" Type="http://schemas.openxmlformats.org/officeDocument/2006/relationships/font" Target="fonts/font5.fntdata"/><Relationship Id="rId70" Type="http://schemas.openxmlformats.org/officeDocument/2006/relationships/font" Target="fonts/font4.fntdata"/><Relationship Id="rId7" Type="http://schemas.openxmlformats.org/officeDocument/2006/relationships/slide" Target="slides/slide4.xml"/><Relationship Id="rId69" Type="http://schemas.openxmlformats.org/officeDocument/2006/relationships/font" Target="fonts/font3.fntdata"/><Relationship Id="rId68" Type="http://schemas.openxmlformats.org/officeDocument/2006/relationships/font" Target="fonts/font2.fntdata"/><Relationship Id="rId67" Type="http://schemas.openxmlformats.org/officeDocument/2006/relationships/font" Target="fonts/font1.fntdata"/><Relationship Id="rId66" Type="http://schemas.openxmlformats.org/officeDocument/2006/relationships/tableStyles" Target="tableStyles.xml"/><Relationship Id="rId65" Type="http://schemas.openxmlformats.org/officeDocument/2006/relationships/viewProps" Target="viewProps.xml"/><Relationship Id="rId64" Type="http://schemas.openxmlformats.org/officeDocument/2006/relationships/presProps" Target="presProps.xml"/><Relationship Id="rId63" Type="http://schemas.openxmlformats.org/officeDocument/2006/relationships/handoutMaster" Target="handoutMasters/handoutMaster1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25F3F08D-41F1-4613-BDDD-9507F9AF4A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2DDD6C2B-E091-47CD-968B-A63CE623EEC3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1728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571500"/>
            <a:ext cx="9144000" cy="436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9CE5B826-6809-49B3-9B4B-177D412235B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601AD0B5-09AD-499F-88BC-01FCE55CDA76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tags" Target="../tags/tag24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tags" Target="../tags/tag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tags" Target="../tags/tag27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tags" Target="../tags/tag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9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tags" Target="../tags/tag32.xml"/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0" r="25260"/>
          <a:stretch>
            <a:fillRect/>
          </a:stretch>
        </p:blipFill>
        <p:spPr>
          <a:xfrm>
            <a:off x="635" y="-18415"/>
            <a:ext cx="9144635" cy="51619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51687" y="2488021"/>
            <a:ext cx="70408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sz="3600" dirty="0">
                <a:ln w="22225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</a:rPr>
              <a:t>焦作市志愿服务提质增效集中行动</a:t>
            </a:r>
            <a:endParaRPr sz="3600" dirty="0">
              <a:ln w="22225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</a:endParaRPr>
          </a:p>
          <a:p>
            <a:pPr algn="ctr"/>
            <a:r>
              <a:rPr sz="3600" dirty="0">
                <a:ln w="22225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</a:rPr>
              <a:t>志愿服务活动规范</a:t>
            </a:r>
            <a:endParaRPr sz="3600" dirty="0">
              <a:ln w="22225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  <p:pic>
        <p:nvPicPr>
          <p:cNvPr id="4" name="图片 3" descr="G:\20.07.25 志愿服务规范\志愿LOGO白底.png志愿LOGO白底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31368" y="858035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497840" y="568960"/>
            <a:ext cx="8148955" cy="480949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 </a:t>
            </a: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我们在督导检查时，发现两种最常见有损志愿者形象的行为，一是聚堆聊天，二是拨弄手机，志愿者对于这两种行为，要坚决避免出现；</a:t>
            </a:r>
            <a:endParaRPr 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对于志愿者在服务活动期间，能否接打电话？</a:t>
            </a:r>
            <a:endParaRPr 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一是尽量使用耳机；二是重要电话需要接打时，利用较短时间告知对方正在开展志愿服务活动，活动结束后再进行解释。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5113655" y="1562100"/>
            <a:ext cx="3930015" cy="348361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志愿者应保持饱满的精神状态，保持端正的站姿，要耐心细致解答市民提出的问题。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6445"/>
            <a:ext cx="4820920" cy="4055745"/>
          </a:xfrm>
          <a:prstGeom prst="rect">
            <a:avLst/>
          </a:prstGeom>
        </p:spPr>
      </p:pic>
      <p:pic>
        <p:nvPicPr>
          <p:cNvPr id="3" name="图片 2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4902835" y="1465580"/>
            <a:ext cx="4241165" cy="438340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路口志愿者在岗位服务活动期间，时间较长时，身体可以适当放松，但是需要保持身体端正，</a:t>
            </a:r>
            <a:r>
              <a:rPr 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不得出现双手插口袋，躬腰，双腿跨度过宽等不正确的姿势，要</a:t>
            </a: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保持志愿者良好形象。</a:t>
            </a:r>
            <a:endParaRPr 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22350"/>
            <a:ext cx="4803140" cy="3810635"/>
          </a:xfrm>
          <a:prstGeom prst="rect">
            <a:avLst/>
          </a:prstGeom>
        </p:spPr>
      </p:pic>
      <p:pic>
        <p:nvPicPr>
          <p:cNvPr id="3" name="图片 2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5191760" y="1677670"/>
            <a:ext cx="3951605" cy="252920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5.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志愿者在开展志愿服务活动期间，不得穿志愿者服装在周边商场、超市内闲逛。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020" y="711835"/>
            <a:ext cx="4969510" cy="4121150"/>
          </a:xfrm>
          <a:prstGeom prst="rect">
            <a:avLst/>
          </a:prstGeom>
        </p:spPr>
      </p:pic>
      <p:pic>
        <p:nvPicPr>
          <p:cNvPr id="3" name="图片 2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5307965" y="1721485"/>
            <a:ext cx="3835400" cy="220853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 fontAlgn="auto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志愿者在往返服务岗点途中及在岗开展服务活动中，不得出现不文明行为。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245"/>
            <a:ext cx="5135245" cy="3761105"/>
          </a:xfrm>
          <a:prstGeom prst="rect">
            <a:avLst/>
          </a:prstGeom>
        </p:spPr>
      </p:pic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31520" y="854075"/>
            <a:ext cx="6548120" cy="490410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作为志愿者，我们自己要带头践行文明行为。如果我们是机动车辆驾驶人员，要做到礼让斑马线、不鸣笛、不使用远光灯等；如果我们是非机动车辆骑乘人员，要做到不闯红灯、不逆行、不乱停乱放等；如果我们是步行或乘车往返志愿服务岗位，处处都要注意自己的一言一行，模范遵守各种交通规章秩序</a:t>
            </a: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r>
              <a:rPr lang="zh-CN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</a:t>
            </a: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0" r="25260"/>
          <a:stretch>
            <a:fillRect/>
          </a:stretch>
        </p:blipFill>
        <p:spPr>
          <a:xfrm>
            <a:off x="635" y="0"/>
            <a:ext cx="9143365" cy="5161915"/>
          </a:xfrm>
          <a:prstGeom prst="rect">
            <a:avLst/>
          </a:prstGeom>
        </p:spPr>
      </p:pic>
      <p:sp>
        <p:nvSpPr>
          <p:cNvPr id="21" name="MH_Entry_1">
            <a:hlinkClick r:id="rId3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46313" y="2095083"/>
            <a:ext cx="5264408" cy="63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路口志愿服务活动规范</a:t>
            </a:r>
            <a:endParaRPr lang="zh-CN" altLang="en-US" sz="40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sp>
        <p:nvSpPr>
          <p:cNvPr id="25" name="MH_Number_1">
            <a:hlinkClick r:id="rId3" action="ppaction://hlinksldjump"/>
          </p:cNvPr>
          <p:cNvSpPr/>
          <p:nvPr>
            <p:custDataLst>
              <p:tags r:id="rId5"/>
            </p:custDataLst>
          </p:nvPr>
        </p:nvSpPr>
        <p:spPr>
          <a:xfrm rot="413314">
            <a:off x="1264285" y="2127250"/>
            <a:ext cx="554355" cy="572770"/>
          </a:xfrm>
          <a:custGeom>
            <a:avLst/>
            <a:gdLst>
              <a:gd name="connsiteX0" fmla="*/ 370244 w 370244"/>
              <a:gd name="connsiteY0" fmla="*/ 0 h 400732"/>
              <a:gd name="connsiteX1" fmla="*/ 325083 w 370244"/>
              <a:gd name="connsiteY1" fmla="*/ 361458 h 400732"/>
              <a:gd name="connsiteX2" fmla="*/ 0 w 370244"/>
              <a:gd name="connsiteY2" fmla="*/ 400732 h 400732"/>
              <a:gd name="connsiteX3" fmla="*/ 45161 w 370244"/>
              <a:gd name="connsiteY3" fmla="*/ 39274 h 40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244" h="400732">
                <a:moveTo>
                  <a:pt x="370244" y="0"/>
                </a:moveTo>
                <a:lnTo>
                  <a:pt x="325083" y="361458"/>
                </a:lnTo>
                <a:lnTo>
                  <a:pt x="0" y="400732"/>
                </a:lnTo>
                <a:lnTo>
                  <a:pt x="45161" y="39274"/>
                </a:lnTo>
                <a:close/>
              </a:path>
            </a:pathLst>
          </a:custGeom>
          <a:solidFill>
            <a:srgbClr val="C91245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2</a:t>
            </a:r>
            <a:endParaRPr lang="en-US" altLang="zh-CN" sz="36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4723765" y="2647950"/>
            <a:ext cx="4270375" cy="316801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一般情况下，十字路口设置不少于4个志愿者岗位，丁字路口设置不少于3个志愿者岗位。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4540" y="0"/>
            <a:ext cx="4569460" cy="2400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20" y="2378710"/>
            <a:ext cx="4608195" cy="24542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64920" y="958850"/>
            <a:ext cx="20116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岗位设置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30885" y="1408430"/>
            <a:ext cx="7651115" cy="331914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国家文明委在对路口交通秩序进行检查考核时，重点就是看路口的机动车辆、非机动车辆和行人</a:t>
            </a:r>
            <a:r>
              <a:rPr lang="zh-CN" altLang="en-US" sz="2400" u="sng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是否有序通行、志愿服务是否规范开展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zh-CN" altLang="en-US" sz="24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发现有机动车辆、非机动车辆和行人有违章行为，将直接扣分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）。</a:t>
            </a: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1820" y="654050"/>
            <a:ext cx="3098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endParaRPr lang="zh-CN" altLang="en-US" sz="360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688975" y="1647825"/>
            <a:ext cx="7651115" cy="276542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协助交警维护路口交通秩序，对非机动车辆和行人闯红灯、非机动车辆逆行等违章行为及不文明行为进行劝阻。</a:t>
            </a: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50920" y="654050"/>
            <a:ext cx="20116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岗位职责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0" r="25260"/>
          <a:stretch>
            <a:fillRect/>
          </a:stretch>
        </p:blipFill>
        <p:spPr>
          <a:xfrm>
            <a:off x="-635" y="-9525"/>
            <a:ext cx="9144635" cy="5161915"/>
          </a:xfrm>
          <a:prstGeom prst="rect">
            <a:avLst/>
          </a:prstGeom>
        </p:spPr>
      </p:pic>
      <p:sp>
        <p:nvSpPr>
          <p:cNvPr id="21" name="MH_Entry_1">
            <a:hlinkClick r:id="rId3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96937" y="1166620"/>
            <a:ext cx="3351429" cy="63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latin typeface="方正正大黑简体" panose="02000000000000000000" charset="-122"/>
                <a:ea typeface="方正正大黑简体" panose="02000000000000000000" charset="-122"/>
              </a:rPr>
              <a:t>志愿服务通用行为规范</a:t>
            </a:r>
            <a:endParaRPr lang="zh-CN" altLang="en-US" sz="2000" dirty="0"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  <p:sp>
        <p:nvSpPr>
          <p:cNvPr id="22" name="MH_Entry_2">
            <a:hlinkClick r:id="rId3" action="ppaction://hlinksldjump"/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40091" y="1993505"/>
            <a:ext cx="3363907" cy="63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dirty="0">
                <a:latin typeface="方正正大黑简体" panose="02000000000000000000" charset="-122"/>
                <a:ea typeface="方正正大黑简体" panose="02000000000000000000" charset="-122"/>
              </a:rPr>
              <a:t>路口志愿服务活动规范</a:t>
            </a:r>
            <a:endParaRPr lang="zh-CN" altLang="en-US" sz="2000" dirty="0"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  <p:sp>
        <p:nvSpPr>
          <p:cNvPr id="23" name="MH_Entry_3">
            <a:hlinkClick r:id="rId3" action="ppaction://hlinksldjump"/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22791" y="2768323"/>
            <a:ext cx="3351429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rm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dirty="0">
                <a:latin typeface="方正正大黑简体" panose="02000000000000000000" charset="-122"/>
                <a:ea typeface="方正正大黑简体" panose="02000000000000000000" charset="-122"/>
              </a:rPr>
              <a:t>路段志愿服务活动规范</a:t>
            </a:r>
            <a:endParaRPr lang="zh-CN" altLang="en-US" sz="2000" dirty="0"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  <p:sp>
        <p:nvSpPr>
          <p:cNvPr id="24" name="MH_Entry_4">
            <a:hlinkClick r:id="rId3" action="ppaction://hlinksldjump"/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265367" y="3550541"/>
            <a:ext cx="3363907" cy="63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rm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dirty="0">
                <a:latin typeface="方正正大黑简体" panose="02000000000000000000" charset="-122"/>
                <a:ea typeface="方正正大黑简体" panose="02000000000000000000" charset="-122"/>
              </a:rPr>
              <a:t>公交港湾志愿服务活动规范</a:t>
            </a:r>
            <a:endParaRPr lang="zh-CN" altLang="en-US" sz="2000" dirty="0"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  <p:sp>
        <p:nvSpPr>
          <p:cNvPr id="25" name="MH_Number_1">
            <a:hlinkClick r:id="rId3" action="ppaction://hlinksldjump"/>
          </p:cNvPr>
          <p:cNvSpPr/>
          <p:nvPr>
            <p:custDataLst>
              <p:tags r:id="rId8"/>
            </p:custDataLst>
          </p:nvPr>
        </p:nvSpPr>
        <p:spPr>
          <a:xfrm rot="413314">
            <a:off x="4475398" y="1263827"/>
            <a:ext cx="408232" cy="441849"/>
          </a:xfrm>
          <a:custGeom>
            <a:avLst/>
            <a:gdLst>
              <a:gd name="connsiteX0" fmla="*/ 370244 w 370244"/>
              <a:gd name="connsiteY0" fmla="*/ 0 h 400732"/>
              <a:gd name="connsiteX1" fmla="*/ 325083 w 370244"/>
              <a:gd name="connsiteY1" fmla="*/ 361458 h 400732"/>
              <a:gd name="connsiteX2" fmla="*/ 0 w 370244"/>
              <a:gd name="connsiteY2" fmla="*/ 400732 h 400732"/>
              <a:gd name="connsiteX3" fmla="*/ 45161 w 370244"/>
              <a:gd name="connsiteY3" fmla="*/ 39274 h 40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244" h="400732">
                <a:moveTo>
                  <a:pt x="370244" y="0"/>
                </a:moveTo>
                <a:lnTo>
                  <a:pt x="325083" y="361458"/>
                </a:lnTo>
                <a:lnTo>
                  <a:pt x="0" y="400732"/>
                </a:lnTo>
                <a:lnTo>
                  <a:pt x="45161" y="39274"/>
                </a:lnTo>
                <a:close/>
              </a:path>
            </a:pathLst>
          </a:custGeom>
          <a:solidFill>
            <a:srgbClr val="C91245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MH_Number_2">
            <a:hlinkClick r:id="rId3" action="ppaction://hlinksldjump"/>
          </p:cNvPr>
          <p:cNvSpPr/>
          <p:nvPr>
            <p:custDataLst>
              <p:tags r:id="rId9"/>
            </p:custDataLst>
          </p:nvPr>
        </p:nvSpPr>
        <p:spPr>
          <a:xfrm rot="413314">
            <a:off x="4225840" y="2090302"/>
            <a:ext cx="408233" cy="441849"/>
          </a:xfrm>
          <a:custGeom>
            <a:avLst/>
            <a:gdLst>
              <a:gd name="connsiteX0" fmla="*/ 45161 w 370245"/>
              <a:gd name="connsiteY0" fmla="*/ 39273 h 400731"/>
              <a:gd name="connsiteX1" fmla="*/ 370245 w 370245"/>
              <a:gd name="connsiteY1" fmla="*/ 0 h 400731"/>
              <a:gd name="connsiteX2" fmla="*/ 325083 w 370245"/>
              <a:gd name="connsiteY2" fmla="*/ 361458 h 400731"/>
              <a:gd name="connsiteX3" fmla="*/ 0 w 370245"/>
              <a:gd name="connsiteY3" fmla="*/ 400731 h 40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245" h="400731">
                <a:moveTo>
                  <a:pt x="45161" y="39273"/>
                </a:moveTo>
                <a:lnTo>
                  <a:pt x="370245" y="0"/>
                </a:lnTo>
                <a:lnTo>
                  <a:pt x="325083" y="361458"/>
                </a:lnTo>
                <a:lnTo>
                  <a:pt x="0" y="400731"/>
                </a:lnTo>
                <a:close/>
              </a:path>
            </a:pathLst>
          </a:custGeom>
          <a:solidFill>
            <a:srgbClr val="C91245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MH_Number_3">
            <a:hlinkClick r:id="rId3" action="ppaction://hlinksldjump"/>
          </p:cNvPr>
          <p:cNvSpPr/>
          <p:nvPr>
            <p:custDataLst>
              <p:tags r:id="rId10"/>
            </p:custDataLst>
          </p:nvPr>
        </p:nvSpPr>
        <p:spPr>
          <a:xfrm rot="413314">
            <a:off x="4016924" y="2866609"/>
            <a:ext cx="408232" cy="441849"/>
          </a:xfrm>
          <a:custGeom>
            <a:avLst/>
            <a:gdLst>
              <a:gd name="connsiteX0" fmla="*/ 370244 w 370244"/>
              <a:gd name="connsiteY0" fmla="*/ 0 h 400732"/>
              <a:gd name="connsiteX1" fmla="*/ 325083 w 370244"/>
              <a:gd name="connsiteY1" fmla="*/ 361458 h 400732"/>
              <a:gd name="connsiteX2" fmla="*/ 0 w 370244"/>
              <a:gd name="connsiteY2" fmla="*/ 400732 h 400732"/>
              <a:gd name="connsiteX3" fmla="*/ 45161 w 370244"/>
              <a:gd name="connsiteY3" fmla="*/ 39274 h 40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244" h="400732">
                <a:moveTo>
                  <a:pt x="370244" y="0"/>
                </a:moveTo>
                <a:lnTo>
                  <a:pt x="325083" y="361458"/>
                </a:lnTo>
                <a:lnTo>
                  <a:pt x="0" y="400732"/>
                </a:lnTo>
                <a:lnTo>
                  <a:pt x="45161" y="39274"/>
                </a:lnTo>
                <a:close/>
              </a:path>
            </a:pathLst>
          </a:custGeom>
          <a:solidFill>
            <a:srgbClr val="C91245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MH_Number_4">
            <a:hlinkClick r:id="rId3" action="ppaction://hlinksldjump"/>
          </p:cNvPr>
          <p:cNvSpPr/>
          <p:nvPr>
            <p:custDataLst>
              <p:tags r:id="rId11"/>
            </p:custDataLst>
          </p:nvPr>
        </p:nvSpPr>
        <p:spPr>
          <a:xfrm rot="413314">
            <a:off x="3831405" y="3649904"/>
            <a:ext cx="408420" cy="440300"/>
          </a:xfrm>
          <a:custGeom>
            <a:avLst/>
            <a:gdLst>
              <a:gd name="connsiteX0" fmla="*/ 45331 w 370414"/>
              <a:gd name="connsiteY0" fmla="*/ 39273 h 399327"/>
              <a:gd name="connsiteX1" fmla="*/ 370414 w 370414"/>
              <a:gd name="connsiteY1" fmla="*/ 0 h 399327"/>
              <a:gd name="connsiteX2" fmla="*/ 325084 w 370414"/>
              <a:gd name="connsiteY2" fmla="*/ 360054 h 399327"/>
              <a:gd name="connsiteX3" fmla="*/ 0 w 370414"/>
              <a:gd name="connsiteY3" fmla="*/ 399327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414" h="399327">
                <a:moveTo>
                  <a:pt x="45331" y="39273"/>
                </a:moveTo>
                <a:lnTo>
                  <a:pt x="370414" y="0"/>
                </a:lnTo>
                <a:lnTo>
                  <a:pt x="325084" y="360054"/>
                </a:lnTo>
                <a:lnTo>
                  <a:pt x="0" y="399327"/>
                </a:lnTo>
                <a:close/>
              </a:path>
            </a:pathLst>
          </a:custGeom>
          <a:solidFill>
            <a:srgbClr val="C91245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1" name="MH_Others_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36930" y="437515"/>
            <a:ext cx="5048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000" b="1" spc="-225" dirty="0">
                <a:solidFill>
                  <a:srgbClr val="C91245"/>
                </a:solidFill>
                <a:latin typeface="黑体" panose="02010609060101010101" charset="-122"/>
                <a:ea typeface="黑体" panose="02010609060101010101" charset="-122"/>
              </a:rPr>
              <a:t>目</a:t>
            </a:r>
            <a:endParaRPr lang="en-US" altLang="zh-CN" sz="4000" b="1" spc="-225" dirty="0">
              <a:solidFill>
                <a:srgbClr val="C9124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 eaLnBrk="1" hangingPunct="1"/>
            <a:r>
              <a:rPr lang="zh-CN" altLang="en-US" sz="4000" b="1" spc="-225" dirty="0">
                <a:solidFill>
                  <a:srgbClr val="C91245"/>
                </a:solidFill>
                <a:latin typeface="黑体" panose="02010609060101010101" charset="-122"/>
                <a:ea typeface="黑体" panose="02010609060101010101" charset="-122"/>
              </a:rPr>
              <a:t>录</a:t>
            </a:r>
            <a:endParaRPr lang="zh-CN" altLang="en-US" sz="4000" b="1" spc="-225" dirty="0">
              <a:solidFill>
                <a:srgbClr val="C9124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MH_Number_4">
            <a:hlinkClick r:id="rId3" action="ppaction://hlinksldjump"/>
          </p:cNvPr>
          <p:cNvSpPr/>
          <p:nvPr>
            <p:custDataLst>
              <p:tags r:id="rId13"/>
            </p:custDataLst>
          </p:nvPr>
        </p:nvSpPr>
        <p:spPr>
          <a:xfrm rot="413314">
            <a:off x="3606615" y="4414444"/>
            <a:ext cx="408420" cy="440300"/>
          </a:xfrm>
          <a:custGeom>
            <a:avLst/>
            <a:gdLst>
              <a:gd name="connsiteX0" fmla="*/ 45331 w 370414"/>
              <a:gd name="connsiteY0" fmla="*/ 39273 h 399327"/>
              <a:gd name="connsiteX1" fmla="*/ 370414 w 370414"/>
              <a:gd name="connsiteY1" fmla="*/ 0 h 399327"/>
              <a:gd name="connsiteX2" fmla="*/ 325084 w 370414"/>
              <a:gd name="connsiteY2" fmla="*/ 360054 h 399327"/>
              <a:gd name="connsiteX3" fmla="*/ 0 w 370414"/>
              <a:gd name="connsiteY3" fmla="*/ 399327 h 3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414" h="399327">
                <a:moveTo>
                  <a:pt x="45331" y="39273"/>
                </a:moveTo>
                <a:lnTo>
                  <a:pt x="370414" y="0"/>
                </a:lnTo>
                <a:lnTo>
                  <a:pt x="325084" y="360054"/>
                </a:lnTo>
                <a:lnTo>
                  <a:pt x="0" y="399327"/>
                </a:lnTo>
                <a:close/>
              </a:path>
            </a:pathLst>
          </a:custGeom>
          <a:solidFill>
            <a:srgbClr val="C91245"/>
          </a:solidFill>
          <a:ln>
            <a:noFill/>
          </a:ln>
        </p:spPr>
        <p:txBody>
          <a:bodyPr wrap="square" lIns="0" tIns="0" rIns="0" bIns="0" anchor="ctr">
            <a:noAutofit/>
          </a:bodyPr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5</a:t>
            </a:r>
            <a:endParaRPr lang="en-US" altLang="zh-CN" sz="32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MH_Entry_3">
            <a:hlinkClick r:id="rId3" action="ppaction://hlinksldjump"/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5295" y="4315460"/>
            <a:ext cx="398335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dirty="0">
                <a:latin typeface="方正正大黑简体" panose="02000000000000000000" charset="-122"/>
                <a:ea typeface="方正正大黑简体" panose="02000000000000000000" charset="-122"/>
              </a:rPr>
              <a:t>重点公共场所志愿服务活动规范</a:t>
            </a:r>
            <a:endParaRPr lang="zh-CN" altLang="en-US" sz="2000" dirty="0"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bldLvl="0" animBg="1"/>
      <p:bldP spid="26" grpId="0" bldLvl="0" animBg="1"/>
      <p:bldP spid="27" grpId="0" bldLvl="0" animBg="1"/>
      <p:bldP spid="28" grpId="0" bldLvl="0" animBg="1"/>
      <p:bldP spid="10" grpId="0" bldLvl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30885" y="1442720"/>
            <a:ext cx="7651115" cy="394779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路口上岗期间，志愿者应站在待行线与人行步道交接处，根据信号灯指示，红灯亮时伸臂举旗（右大臂伸直与肩同高，与身体正面成90°，交通引导旗与待行线平行），绿灯亮时应将交通引导旗平移至通行方向，与身体成180°（如绿灯超过30秒后可自行放下），引导市民有序通行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108960" y="539115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30885" y="1658620"/>
            <a:ext cx="7651115" cy="102616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>
              <a:lnSpc>
                <a:spcPct val="130000"/>
              </a:lnSpc>
            </a:pP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2480"/>
            <a:ext cx="2743200" cy="27603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793115"/>
            <a:ext cx="2962275" cy="2759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50" y="791845"/>
            <a:ext cx="2946400" cy="27603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84225" y="3872865"/>
            <a:ext cx="1174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待行线</a:t>
            </a:r>
            <a:endParaRPr lang="zh-CN" altLang="en-US" sz="1800"/>
          </a:p>
        </p:txBody>
      </p:sp>
      <p:sp>
        <p:nvSpPr>
          <p:cNvPr id="8" name="文本框 7"/>
          <p:cNvSpPr txBox="1"/>
          <p:nvPr/>
        </p:nvSpPr>
        <p:spPr>
          <a:xfrm>
            <a:off x="3630295" y="3872865"/>
            <a:ext cx="1883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人行横道</a:t>
            </a:r>
            <a:endParaRPr lang="zh-CN" altLang="en-US" sz="1800"/>
          </a:p>
        </p:txBody>
      </p:sp>
      <p:sp>
        <p:nvSpPr>
          <p:cNvPr id="9" name="文本框 8"/>
          <p:cNvSpPr txBox="1"/>
          <p:nvPr/>
        </p:nvSpPr>
        <p:spPr>
          <a:xfrm>
            <a:off x="6830695" y="3872865"/>
            <a:ext cx="1566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收旗姿势</a:t>
            </a:r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30885" y="1647825"/>
            <a:ext cx="7651115" cy="224472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230000"/>
              </a:lnSpc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对非机动车辆闯红灯违章行为，进行劝阻和制止；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230000"/>
              </a:lnSpc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对非机动车辆逆向行驶违章行为，进行劝阻和制止；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108960" y="539115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4963795" y="1689100"/>
            <a:ext cx="3797300" cy="220853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在劝阻的过程中要注意文明用语，耐心解释，使被劝阻人接受我们的劝阻。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18565"/>
            <a:ext cx="4800600" cy="3614420"/>
          </a:xfrm>
          <a:prstGeom prst="rect">
            <a:avLst/>
          </a:prstGeom>
        </p:spPr>
      </p:pic>
      <p:pic>
        <p:nvPicPr>
          <p:cNvPr id="3" name="图片 2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30885" y="1442720"/>
            <a:ext cx="7651115" cy="317563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对超越待行线停车待行的非机动车辆，提醒和劝导骑乘人员，将其非机动车辆停在待行线以内；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非机动车辆和行人应按照非机动车辆和行人信号灯指示通行，对按照机动车辆信号灯（左转时）通行的违章行为，进行劝阻和制止；</a:t>
            </a:r>
            <a:endParaRPr 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108960" y="539115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3020" y="4928235"/>
            <a:ext cx="9176385" cy="22161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96340"/>
            <a:ext cx="4618355" cy="3731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55" y="1196340"/>
            <a:ext cx="4525645" cy="3731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30885" y="1647825"/>
            <a:ext cx="7651115" cy="206756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对行人闯红灯违章行为，进行劝阻和制止；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sz="28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对志愿岗周边随地吐痰、乱扔垃圾、烟蒂等不文明行为，进行劝阻和制止。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108960" y="539115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/>
          <p:cNvSpPr txBox="1"/>
          <p:nvPr/>
        </p:nvSpPr>
        <p:spPr>
          <a:xfrm>
            <a:off x="5997968" y="1779193"/>
            <a:ext cx="1383136" cy="346241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项目计划</a:t>
            </a:r>
            <a:endParaRPr lang="zh-CN" altLang="en-US" sz="1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115" y="4948014"/>
            <a:ext cx="9176520" cy="202230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6" name="TextBox 119"/>
          <p:cNvSpPr txBox="1"/>
          <p:nvPr/>
        </p:nvSpPr>
        <p:spPr>
          <a:xfrm>
            <a:off x="2087880" y="1250315"/>
            <a:ext cx="6306185" cy="102616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p>
            <a:pPr>
              <a:lnSpc>
                <a:spcPct val="130000"/>
              </a:lnSpc>
            </a:pPr>
            <a:r>
              <a:rPr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志愿者要着装整齐、统一穿志愿者马甲、戴志愿者帽子，手持交通引导旗</a:t>
            </a:r>
            <a:r>
              <a:rPr 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TextBox 121"/>
          <p:cNvSpPr txBox="1"/>
          <p:nvPr/>
        </p:nvSpPr>
        <p:spPr>
          <a:xfrm>
            <a:off x="2014220" y="3507740"/>
            <a:ext cx="6537960" cy="102616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p>
            <a:pPr>
              <a:lnSpc>
                <a:spcPct val="130000"/>
              </a:lnSpc>
            </a:pPr>
            <a:r>
              <a:rPr 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对</a:t>
            </a:r>
            <a:r>
              <a:rPr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于不听从劝导的违章人员或遇有特殊情况志愿者个人难以处理时，及时向交警反映</a:t>
            </a:r>
            <a:r>
              <a:rPr 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TextBox 129"/>
          <p:cNvSpPr txBox="1"/>
          <p:nvPr/>
        </p:nvSpPr>
        <p:spPr>
          <a:xfrm>
            <a:off x="2014220" y="2367280"/>
            <a:ext cx="6379845" cy="102616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p>
            <a:pPr>
              <a:lnSpc>
                <a:spcPct val="130000"/>
              </a:lnSpc>
            </a:pPr>
            <a:r>
              <a:rPr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志愿者要充分配合协助交警开展工作，每次上岗提前十分钟到岗</a:t>
            </a:r>
            <a:r>
              <a:rPr 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TextBox 138"/>
          <p:cNvSpPr txBox="1"/>
          <p:nvPr/>
        </p:nvSpPr>
        <p:spPr>
          <a:xfrm>
            <a:off x="3513455" y="629285"/>
            <a:ext cx="2484755" cy="62103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6" rIns="68573" bIns="34286" rtlCol="0">
            <a:spAutoFit/>
          </a:bodyPr>
          <a:p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</a:rPr>
              <a:t>注意事项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  <p:sp>
        <p:nvSpPr>
          <p:cNvPr id="22" name="Freeform 71"/>
          <p:cNvSpPr/>
          <p:nvPr/>
        </p:nvSpPr>
        <p:spPr bwMode="auto">
          <a:xfrm>
            <a:off x="666115" y="1393825"/>
            <a:ext cx="922020" cy="546735"/>
          </a:xfrm>
          <a:custGeom>
            <a:avLst/>
            <a:gdLst>
              <a:gd name="T0" fmla="*/ 24 w 152"/>
              <a:gd name="T1" fmla="*/ 0 h 110"/>
              <a:gd name="T2" fmla="*/ 152 w 152"/>
              <a:gd name="T3" fmla="*/ 0 h 110"/>
              <a:gd name="T4" fmla="*/ 126 w 152"/>
              <a:gd name="T5" fmla="*/ 110 h 110"/>
              <a:gd name="T6" fmla="*/ 0 w 152"/>
              <a:gd name="T7" fmla="*/ 110 h 110"/>
              <a:gd name="T8" fmla="*/ 24 w 152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10">
                <a:moveTo>
                  <a:pt x="24" y="0"/>
                </a:moveTo>
                <a:lnTo>
                  <a:pt x="152" y="0"/>
                </a:lnTo>
                <a:lnTo>
                  <a:pt x="126" y="110"/>
                </a:lnTo>
                <a:lnTo>
                  <a:pt x="0" y="110"/>
                </a:lnTo>
                <a:lnTo>
                  <a:pt x="24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</a:ln>
        </p:spPr>
        <p:txBody>
          <a:bodyPr vert="horz" wrap="square" lIns="68573" tIns="34286" rIns="68573" bIns="34286" numCol="1" anchor="ctr" anchorCtr="0" compatLnSpc="1">
            <a:noAutofit/>
          </a:bodyPr>
          <a:p>
            <a:pPr algn="ct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3600" dirty="0"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Freeform 71"/>
          <p:cNvSpPr/>
          <p:nvPr/>
        </p:nvSpPr>
        <p:spPr bwMode="auto">
          <a:xfrm>
            <a:off x="612140" y="2546350"/>
            <a:ext cx="922020" cy="546735"/>
          </a:xfrm>
          <a:custGeom>
            <a:avLst/>
            <a:gdLst>
              <a:gd name="T0" fmla="*/ 24 w 152"/>
              <a:gd name="T1" fmla="*/ 0 h 110"/>
              <a:gd name="T2" fmla="*/ 152 w 152"/>
              <a:gd name="T3" fmla="*/ 0 h 110"/>
              <a:gd name="T4" fmla="*/ 126 w 152"/>
              <a:gd name="T5" fmla="*/ 110 h 110"/>
              <a:gd name="T6" fmla="*/ 0 w 152"/>
              <a:gd name="T7" fmla="*/ 110 h 110"/>
              <a:gd name="T8" fmla="*/ 24 w 152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10">
                <a:moveTo>
                  <a:pt x="24" y="0"/>
                </a:moveTo>
                <a:lnTo>
                  <a:pt x="152" y="0"/>
                </a:lnTo>
                <a:lnTo>
                  <a:pt x="126" y="110"/>
                </a:lnTo>
                <a:lnTo>
                  <a:pt x="0" y="110"/>
                </a:lnTo>
                <a:lnTo>
                  <a:pt x="24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</a:ln>
        </p:spPr>
        <p:txBody>
          <a:bodyPr vert="horz" wrap="square" lIns="68573" tIns="34286" rIns="68573" bIns="34286" numCol="1" anchor="ctr" anchorCtr="0" compatLnSpc="1">
            <a:noAutofit/>
          </a:bodyPr>
          <a:p>
            <a:pPr algn="ct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3600" dirty="0"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Freeform 71"/>
          <p:cNvSpPr/>
          <p:nvPr/>
        </p:nvSpPr>
        <p:spPr bwMode="auto">
          <a:xfrm>
            <a:off x="570230" y="3747135"/>
            <a:ext cx="922020" cy="546735"/>
          </a:xfrm>
          <a:custGeom>
            <a:avLst/>
            <a:gdLst>
              <a:gd name="T0" fmla="*/ 24 w 152"/>
              <a:gd name="T1" fmla="*/ 0 h 110"/>
              <a:gd name="T2" fmla="*/ 152 w 152"/>
              <a:gd name="T3" fmla="*/ 0 h 110"/>
              <a:gd name="T4" fmla="*/ 126 w 152"/>
              <a:gd name="T5" fmla="*/ 110 h 110"/>
              <a:gd name="T6" fmla="*/ 0 w 152"/>
              <a:gd name="T7" fmla="*/ 110 h 110"/>
              <a:gd name="T8" fmla="*/ 24 w 152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10">
                <a:moveTo>
                  <a:pt x="24" y="0"/>
                </a:moveTo>
                <a:lnTo>
                  <a:pt x="152" y="0"/>
                </a:lnTo>
                <a:lnTo>
                  <a:pt x="126" y="110"/>
                </a:lnTo>
                <a:lnTo>
                  <a:pt x="0" y="110"/>
                </a:lnTo>
                <a:lnTo>
                  <a:pt x="24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</a:ln>
        </p:spPr>
        <p:txBody>
          <a:bodyPr vert="horz" wrap="square" lIns="68573" tIns="34286" rIns="68573" bIns="34286" numCol="1" anchor="ctr" anchorCtr="0" compatLnSpc="1">
            <a:noAutofit/>
          </a:bodyPr>
          <a:p>
            <a:pPr algn="ct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en-US" altLang="zh-CN" sz="3600" dirty="0"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8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6" grpId="0"/>
      <p:bldP spid="7" grpId="0"/>
      <p:bldP spid="8" grpId="0"/>
      <p:bldP spid="10" grpId="0"/>
      <p:bldP spid="22" grpId="0" bldLvl="0" animBg="1"/>
      <p:bldP spid="2" grpId="0" bldLvl="0" animBg="1"/>
      <p:bldP spid="3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30885" y="888365"/>
            <a:ext cx="6658610" cy="390398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目前，志愿者开展志愿服务活动与交警对交通秩序管理存在</a:t>
            </a: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两张皮</a:t>
            </a: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现象，各自开展各自的活动，不沟通、不交流，缺乏相互配合的意识。我们志愿服务活动的职责，就是要协助交警对交通秩序进行管理。所以每次上岗前，都要与在岗交警进行沟通协调，明确站位及履行职责，遇到志愿者自身不能解决的问题时，要及时向交警进行反映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4" name="图片 3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0" r="25260"/>
          <a:stretch>
            <a:fillRect/>
          </a:stretch>
        </p:blipFill>
        <p:spPr>
          <a:xfrm>
            <a:off x="43815" y="-18415"/>
            <a:ext cx="9143365" cy="5161915"/>
          </a:xfrm>
          <a:prstGeom prst="rect">
            <a:avLst/>
          </a:prstGeom>
        </p:spPr>
      </p:pic>
      <p:sp>
        <p:nvSpPr>
          <p:cNvPr id="21" name="MH_Entry_1">
            <a:hlinkClick r:id="rId3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46313" y="2095083"/>
            <a:ext cx="5264408" cy="63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路段志愿服务活动规范</a:t>
            </a:r>
            <a:endParaRPr lang="zh-CN" altLang="en-US" sz="40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sp>
        <p:nvSpPr>
          <p:cNvPr id="25" name="MH_Number_1">
            <a:hlinkClick r:id="rId3" action="ppaction://hlinksldjump"/>
          </p:cNvPr>
          <p:cNvSpPr/>
          <p:nvPr>
            <p:custDataLst>
              <p:tags r:id="rId5"/>
            </p:custDataLst>
          </p:nvPr>
        </p:nvSpPr>
        <p:spPr>
          <a:xfrm rot="413314">
            <a:off x="1264285" y="2127250"/>
            <a:ext cx="554355" cy="572770"/>
          </a:xfrm>
          <a:custGeom>
            <a:avLst/>
            <a:gdLst>
              <a:gd name="connsiteX0" fmla="*/ 370244 w 370244"/>
              <a:gd name="connsiteY0" fmla="*/ 0 h 400732"/>
              <a:gd name="connsiteX1" fmla="*/ 325083 w 370244"/>
              <a:gd name="connsiteY1" fmla="*/ 361458 h 400732"/>
              <a:gd name="connsiteX2" fmla="*/ 0 w 370244"/>
              <a:gd name="connsiteY2" fmla="*/ 400732 h 400732"/>
              <a:gd name="connsiteX3" fmla="*/ 45161 w 370244"/>
              <a:gd name="connsiteY3" fmla="*/ 39274 h 40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244" h="400732">
                <a:moveTo>
                  <a:pt x="370244" y="0"/>
                </a:moveTo>
                <a:lnTo>
                  <a:pt x="325083" y="361458"/>
                </a:lnTo>
                <a:lnTo>
                  <a:pt x="0" y="400732"/>
                </a:lnTo>
                <a:lnTo>
                  <a:pt x="45161" y="39274"/>
                </a:lnTo>
                <a:close/>
              </a:path>
            </a:pathLst>
          </a:custGeom>
          <a:solidFill>
            <a:srgbClr val="C91245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3</a:t>
            </a:r>
            <a:endParaRPr lang="en-US" altLang="zh-CN" sz="36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0" r="25260"/>
          <a:stretch>
            <a:fillRect/>
          </a:stretch>
        </p:blipFill>
        <p:spPr>
          <a:xfrm>
            <a:off x="635" y="0"/>
            <a:ext cx="9143365" cy="5161915"/>
          </a:xfrm>
          <a:prstGeom prst="rect">
            <a:avLst/>
          </a:prstGeom>
        </p:spPr>
      </p:pic>
      <p:sp>
        <p:nvSpPr>
          <p:cNvPr id="21" name="MH_Entry_1">
            <a:hlinkClick r:id="rId3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46313" y="2095083"/>
            <a:ext cx="5264408" cy="63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志愿服务通用行为规范</a:t>
            </a:r>
            <a:endParaRPr lang="zh-CN" altLang="en-US" sz="40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sp>
        <p:nvSpPr>
          <p:cNvPr id="25" name="MH_Number_1">
            <a:hlinkClick r:id="rId3" action="ppaction://hlinksldjump"/>
          </p:cNvPr>
          <p:cNvSpPr/>
          <p:nvPr>
            <p:custDataLst>
              <p:tags r:id="rId5"/>
            </p:custDataLst>
          </p:nvPr>
        </p:nvSpPr>
        <p:spPr>
          <a:xfrm rot="413314">
            <a:off x="1264285" y="2127250"/>
            <a:ext cx="554355" cy="572770"/>
          </a:xfrm>
          <a:custGeom>
            <a:avLst/>
            <a:gdLst>
              <a:gd name="connsiteX0" fmla="*/ 370244 w 370244"/>
              <a:gd name="connsiteY0" fmla="*/ 0 h 400732"/>
              <a:gd name="connsiteX1" fmla="*/ 325083 w 370244"/>
              <a:gd name="connsiteY1" fmla="*/ 361458 h 400732"/>
              <a:gd name="connsiteX2" fmla="*/ 0 w 370244"/>
              <a:gd name="connsiteY2" fmla="*/ 400732 h 400732"/>
              <a:gd name="connsiteX3" fmla="*/ 45161 w 370244"/>
              <a:gd name="connsiteY3" fmla="*/ 39274 h 40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244" h="400732">
                <a:moveTo>
                  <a:pt x="370244" y="0"/>
                </a:moveTo>
                <a:lnTo>
                  <a:pt x="325083" y="361458"/>
                </a:lnTo>
                <a:lnTo>
                  <a:pt x="0" y="400732"/>
                </a:lnTo>
                <a:lnTo>
                  <a:pt x="45161" y="39274"/>
                </a:lnTo>
                <a:close/>
              </a:path>
            </a:pathLst>
          </a:custGeom>
          <a:solidFill>
            <a:srgbClr val="C91245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1</a:t>
            </a:r>
            <a:endParaRPr lang="zh-CN" altLang="en-US" sz="36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656590" y="1442720"/>
            <a:ext cx="7989570" cy="110045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sz="2400" dirty="0">
                <a:ln w="6600">
                  <a:noFill/>
                  <a:prstDash val="solid"/>
                </a:ln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主次干道路段按照单侧路段长度每50米设置1个志愿者岗位。</a:t>
            </a:r>
            <a:endParaRPr sz="2400" dirty="0">
              <a:ln w="6600">
                <a:noFill/>
                <a:prstDash val="solid"/>
              </a:ln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ln w="6600">
                <a:noFill/>
                <a:prstDash val="solid"/>
              </a:ln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66160" y="458470"/>
            <a:ext cx="20116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岗位设置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07285"/>
            <a:ext cx="9143365" cy="2736215"/>
          </a:xfrm>
          <a:prstGeom prst="rect">
            <a:avLst/>
          </a:prstGeom>
        </p:spPr>
      </p:pic>
      <p:pic>
        <p:nvPicPr>
          <p:cNvPr id="3" name="图片 2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688975" y="1647825"/>
            <a:ext cx="7651115" cy="259080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规范路段内非机动车辆的停放位置，保证非机动车辆摆放有序、不占压盲道；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对路段内的不文明行为进行劝阻；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对路段内的垃圾、小广告及时清理。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50920" y="654050"/>
            <a:ext cx="20116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岗位职责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688975" y="1647825"/>
            <a:ext cx="7651115" cy="172910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发现非机动车辆有乱停乱放现象，及时对骑乘人员进行劝导和纠正；如骑乘人员不在车边，志愿者应将车辆摆放到规定位置；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93720" y="654050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688975" y="1647825"/>
            <a:ext cx="7651115" cy="228536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规定位置：一般情况下，都在</a:t>
            </a: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主次干道的人行步道上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划有专门的非机动车辆停放区域，并且标有非机动车辆摆放方向，</a:t>
            </a: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车头朝主次干道。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4930775" y="1720850"/>
            <a:ext cx="3372485" cy="220853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对市民乱扔烟蒂、垃圾等不文明行为，进行劝阻；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93720" y="654050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47825"/>
            <a:ext cx="4626610" cy="3185160"/>
          </a:xfrm>
          <a:prstGeom prst="rect">
            <a:avLst/>
          </a:prstGeom>
        </p:spPr>
      </p:pic>
      <p:pic>
        <p:nvPicPr>
          <p:cNvPr id="3" name="图片 2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4767580" y="1652905"/>
            <a:ext cx="3639820" cy="165481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对路段内的垃圾、小广告进行清除；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93720" y="654050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53540"/>
            <a:ext cx="4260215" cy="3179445"/>
          </a:xfrm>
          <a:prstGeom prst="rect">
            <a:avLst/>
          </a:prstGeom>
        </p:spPr>
      </p:pic>
      <p:pic>
        <p:nvPicPr>
          <p:cNvPr id="3" name="图片 2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4995545" y="1731645"/>
            <a:ext cx="3346450" cy="291909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对市民遛狗不栓绳不文明行为，进行劝导和制止；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93720" y="654050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49400"/>
            <a:ext cx="4665980" cy="3283585"/>
          </a:xfrm>
          <a:prstGeom prst="rect">
            <a:avLst/>
          </a:prstGeom>
        </p:spPr>
      </p:pic>
      <p:pic>
        <p:nvPicPr>
          <p:cNvPr id="3" name="图片 2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688975" y="1647825"/>
            <a:ext cx="7651115" cy="173164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对行人横穿马路、翻越护栏等不文明行为，及时劝阻和制止；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93720" y="654050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5615940" y="1442720"/>
            <a:ext cx="2860040" cy="398081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横穿马路指的就是不走斑马线，或在双实线的道路内横穿；</a:t>
            </a: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翻越护栏属于特别严重的不文明行为，要及时劝阻和制止。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64945"/>
            <a:ext cx="5272405" cy="3368040"/>
          </a:xfrm>
          <a:prstGeom prst="rect">
            <a:avLst/>
          </a:prstGeom>
        </p:spPr>
      </p:pic>
      <p:pic>
        <p:nvPicPr>
          <p:cNvPr id="3" name="图片 2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688975" y="1647825"/>
            <a:ext cx="7651115" cy="117475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对路段内摆摊设点、占道经营等现象，进行劝阻制止，对于不听劝导者及时向城管执法人员反映。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93720" y="654050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27710" y="989330"/>
            <a:ext cx="6551930" cy="117475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志愿者统一穿戴志愿者服装、帽子，保持干净整洁、大方得体，不得穿短裤、拖鞋，不得背包。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115" y="4948014"/>
            <a:ext cx="9176520" cy="202230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020" y="2677795"/>
            <a:ext cx="2854960" cy="2270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940" y="2677795"/>
            <a:ext cx="2875280" cy="22701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220" y="2678430"/>
            <a:ext cx="3446145" cy="2269490"/>
          </a:xfrm>
          <a:prstGeom prst="rect">
            <a:avLst/>
          </a:prstGeom>
        </p:spPr>
      </p:pic>
      <p:pic>
        <p:nvPicPr>
          <p:cNvPr id="4" name="图片 3" descr="G:\20.07.25 志愿服务规范\志愿LOGO白底.png志愿LOGO白底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4961890" y="1587500"/>
            <a:ext cx="4083685" cy="283718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夏季摆摊设点、占道经营现象较普遍；在劝阻过程中讲究方式方法，遇到不能解决的问题要及时向城管执法人员反映。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37590"/>
            <a:ext cx="4766310" cy="3795395"/>
          </a:xfrm>
          <a:prstGeom prst="rect">
            <a:avLst/>
          </a:prstGeom>
        </p:spPr>
      </p:pic>
      <p:pic>
        <p:nvPicPr>
          <p:cNvPr id="3" name="图片 2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/>
          <p:cNvSpPr txBox="1"/>
          <p:nvPr/>
        </p:nvSpPr>
        <p:spPr>
          <a:xfrm>
            <a:off x="5997968" y="1779193"/>
            <a:ext cx="1383136" cy="346241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项目计划</a:t>
            </a:r>
            <a:endParaRPr lang="zh-CN" altLang="en-US" sz="1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115" y="4948014"/>
            <a:ext cx="9176520" cy="202230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6" name="TextBox 119"/>
          <p:cNvSpPr txBox="1"/>
          <p:nvPr/>
        </p:nvSpPr>
        <p:spPr>
          <a:xfrm>
            <a:off x="2444115" y="1393825"/>
            <a:ext cx="6555105" cy="86741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志愿者要和路段执勤民警、城管执法人员进行充分沟通，协助他们开展相关工作；</a:t>
            </a:r>
            <a:endParaRPr lang="zh-CN" altLang="en-US" sz="2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TextBox 121"/>
          <p:cNvSpPr txBox="1"/>
          <p:nvPr/>
        </p:nvSpPr>
        <p:spPr>
          <a:xfrm>
            <a:off x="2443480" y="3426460"/>
            <a:ext cx="6275070" cy="86741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在开展志愿服务活动期间，要穿志愿者服装、统一志愿服务标识（志愿服务队旗,如XXX单位志愿服务队）。</a:t>
            </a:r>
            <a:endParaRPr lang="zh-CN" altLang="en-US" sz="2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TextBox 129"/>
          <p:cNvSpPr txBox="1"/>
          <p:nvPr/>
        </p:nvSpPr>
        <p:spPr>
          <a:xfrm>
            <a:off x="2444115" y="2467610"/>
            <a:ext cx="6274435" cy="86741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志愿者在路段开展志愿服务活动期间，自备手套、夹子、塑料袋等工具；</a:t>
            </a:r>
            <a:endParaRPr lang="zh-CN" altLang="en-US" sz="2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TextBox 138"/>
          <p:cNvSpPr txBox="1"/>
          <p:nvPr/>
        </p:nvSpPr>
        <p:spPr>
          <a:xfrm>
            <a:off x="3498215" y="654685"/>
            <a:ext cx="2275840" cy="62103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6" rIns="68573" bIns="34286" rtlCol="0">
            <a:spAutoFit/>
          </a:bodyPr>
          <a:p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注意事项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sp>
        <p:nvSpPr>
          <p:cNvPr id="2" name="Freeform 71"/>
          <p:cNvSpPr/>
          <p:nvPr/>
        </p:nvSpPr>
        <p:spPr bwMode="auto">
          <a:xfrm>
            <a:off x="612140" y="1578610"/>
            <a:ext cx="922020" cy="546735"/>
          </a:xfrm>
          <a:custGeom>
            <a:avLst/>
            <a:gdLst>
              <a:gd name="T0" fmla="*/ 24 w 152"/>
              <a:gd name="T1" fmla="*/ 0 h 110"/>
              <a:gd name="T2" fmla="*/ 152 w 152"/>
              <a:gd name="T3" fmla="*/ 0 h 110"/>
              <a:gd name="T4" fmla="*/ 126 w 152"/>
              <a:gd name="T5" fmla="*/ 110 h 110"/>
              <a:gd name="T6" fmla="*/ 0 w 152"/>
              <a:gd name="T7" fmla="*/ 110 h 110"/>
              <a:gd name="T8" fmla="*/ 24 w 152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10">
                <a:moveTo>
                  <a:pt x="24" y="0"/>
                </a:moveTo>
                <a:lnTo>
                  <a:pt x="152" y="0"/>
                </a:lnTo>
                <a:lnTo>
                  <a:pt x="126" y="110"/>
                </a:lnTo>
                <a:lnTo>
                  <a:pt x="0" y="110"/>
                </a:lnTo>
                <a:lnTo>
                  <a:pt x="24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</a:ln>
        </p:spPr>
        <p:txBody>
          <a:bodyPr vert="horz" wrap="square" lIns="68573" tIns="34286" rIns="68573" bIns="34286" numCol="1" anchor="ctr" anchorCtr="0" compatLnSpc="1">
            <a:noAutofit/>
          </a:bodyPr>
          <a:p>
            <a:pPr algn="ct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3600" dirty="0"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Freeform 71"/>
          <p:cNvSpPr/>
          <p:nvPr/>
        </p:nvSpPr>
        <p:spPr bwMode="auto">
          <a:xfrm>
            <a:off x="612140" y="2627630"/>
            <a:ext cx="922020" cy="546735"/>
          </a:xfrm>
          <a:custGeom>
            <a:avLst/>
            <a:gdLst>
              <a:gd name="T0" fmla="*/ 24 w 152"/>
              <a:gd name="T1" fmla="*/ 0 h 110"/>
              <a:gd name="T2" fmla="*/ 152 w 152"/>
              <a:gd name="T3" fmla="*/ 0 h 110"/>
              <a:gd name="T4" fmla="*/ 126 w 152"/>
              <a:gd name="T5" fmla="*/ 110 h 110"/>
              <a:gd name="T6" fmla="*/ 0 w 152"/>
              <a:gd name="T7" fmla="*/ 110 h 110"/>
              <a:gd name="T8" fmla="*/ 24 w 152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10">
                <a:moveTo>
                  <a:pt x="24" y="0"/>
                </a:moveTo>
                <a:lnTo>
                  <a:pt x="152" y="0"/>
                </a:lnTo>
                <a:lnTo>
                  <a:pt x="126" y="110"/>
                </a:lnTo>
                <a:lnTo>
                  <a:pt x="0" y="110"/>
                </a:lnTo>
                <a:lnTo>
                  <a:pt x="24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</a:ln>
        </p:spPr>
        <p:txBody>
          <a:bodyPr vert="horz" wrap="square" lIns="68573" tIns="34286" rIns="68573" bIns="34286" numCol="1" anchor="ctr" anchorCtr="0" compatLnSpc="1">
            <a:noAutofit/>
          </a:bodyPr>
          <a:p>
            <a:pPr algn="ct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3600" dirty="0"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Freeform 71"/>
          <p:cNvSpPr/>
          <p:nvPr/>
        </p:nvSpPr>
        <p:spPr bwMode="auto">
          <a:xfrm>
            <a:off x="612140" y="3674110"/>
            <a:ext cx="922020" cy="546735"/>
          </a:xfrm>
          <a:custGeom>
            <a:avLst/>
            <a:gdLst>
              <a:gd name="T0" fmla="*/ 24 w 152"/>
              <a:gd name="T1" fmla="*/ 0 h 110"/>
              <a:gd name="T2" fmla="*/ 152 w 152"/>
              <a:gd name="T3" fmla="*/ 0 h 110"/>
              <a:gd name="T4" fmla="*/ 126 w 152"/>
              <a:gd name="T5" fmla="*/ 110 h 110"/>
              <a:gd name="T6" fmla="*/ 0 w 152"/>
              <a:gd name="T7" fmla="*/ 110 h 110"/>
              <a:gd name="T8" fmla="*/ 24 w 152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10">
                <a:moveTo>
                  <a:pt x="24" y="0"/>
                </a:moveTo>
                <a:lnTo>
                  <a:pt x="152" y="0"/>
                </a:lnTo>
                <a:lnTo>
                  <a:pt x="126" y="110"/>
                </a:lnTo>
                <a:lnTo>
                  <a:pt x="0" y="110"/>
                </a:lnTo>
                <a:lnTo>
                  <a:pt x="24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</a:ln>
        </p:spPr>
        <p:txBody>
          <a:bodyPr vert="horz" wrap="square" lIns="68573" tIns="34286" rIns="68573" bIns="34286" numCol="1" anchor="ctr" anchorCtr="0" compatLnSpc="1">
            <a:noAutofit/>
          </a:bodyPr>
          <a:p>
            <a:pPr algn="ct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en-US" altLang="zh-CN" sz="3600" dirty="0"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" name="图片 10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6" grpId="0"/>
      <p:bldP spid="7" grpId="0"/>
      <p:bldP spid="8" grpId="0"/>
      <p:bldP spid="10" grpId="0"/>
      <p:bldP spid="2" grpId="0" bldLvl="0" animBg="1"/>
      <p:bldP spid="3" grpId="0" bldLvl="0" animBg="1"/>
      <p:bldP spid="4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0" r="25260"/>
          <a:stretch>
            <a:fillRect/>
          </a:stretch>
        </p:blipFill>
        <p:spPr>
          <a:xfrm>
            <a:off x="43815" y="-18415"/>
            <a:ext cx="9143365" cy="5161915"/>
          </a:xfrm>
          <a:prstGeom prst="rect">
            <a:avLst/>
          </a:prstGeom>
        </p:spPr>
      </p:pic>
      <p:sp>
        <p:nvSpPr>
          <p:cNvPr id="21" name="MH_Entry_1">
            <a:hlinkClick r:id="rId3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72005" y="2096135"/>
            <a:ext cx="6352540" cy="63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方正正大黑简体" panose="02000000000000000000" charset="-122"/>
                <a:ea typeface="方正正大黑简体" panose="02000000000000000000" charset="-122"/>
              </a:rPr>
              <a:t>公交港湾志愿服务活动规范</a:t>
            </a:r>
            <a:endParaRPr lang="zh-CN" altLang="en-US" sz="40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  <p:sp>
        <p:nvSpPr>
          <p:cNvPr id="25" name="MH_Number_1">
            <a:hlinkClick r:id="rId3" action="ppaction://hlinksldjump"/>
          </p:cNvPr>
          <p:cNvSpPr/>
          <p:nvPr>
            <p:custDataLst>
              <p:tags r:id="rId5"/>
            </p:custDataLst>
          </p:nvPr>
        </p:nvSpPr>
        <p:spPr>
          <a:xfrm rot="413314">
            <a:off x="1264285" y="2127250"/>
            <a:ext cx="554355" cy="572770"/>
          </a:xfrm>
          <a:custGeom>
            <a:avLst/>
            <a:gdLst>
              <a:gd name="connsiteX0" fmla="*/ 370244 w 370244"/>
              <a:gd name="connsiteY0" fmla="*/ 0 h 400732"/>
              <a:gd name="connsiteX1" fmla="*/ 325083 w 370244"/>
              <a:gd name="connsiteY1" fmla="*/ 361458 h 400732"/>
              <a:gd name="connsiteX2" fmla="*/ 0 w 370244"/>
              <a:gd name="connsiteY2" fmla="*/ 400732 h 400732"/>
              <a:gd name="connsiteX3" fmla="*/ 45161 w 370244"/>
              <a:gd name="connsiteY3" fmla="*/ 39274 h 40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244" h="400732">
                <a:moveTo>
                  <a:pt x="370244" y="0"/>
                </a:moveTo>
                <a:lnTo>
                  <a:pt x="325083" y="361458"/>
                </a:lnTo>
                <a:lnTo>
                  <a:pt x="0" y="400732"/>
                </a:lnTo>
                <a:lnTo>
                  <a:pt x="45161" y="39274"/>
                </a:lnTo>
                <a:close/>
              </a:path>
            </a:pathLst>
          </a:custGeom>
          <a:solidFill>
            <a:srgbClr val="C91245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4</a:t>
            </a:r>
            <a:endParaRPr lang="en-US" altLang="zh-CN" sz="36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1577975" y="1275080"/>
            <a:ext cx="7651115" cy="54673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sz="2400" dirty="0">
                <a:ln w="6600">
                  <a:noFill/>
                  <a:prstDash val="solid"/>
                </a:ln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每个公交港湾设置不少于2名志愿者岗位。</a:t>
            </a:r>
            <a:endParaRPr sz="2400" dirty="0">
              <a:ln w="6600">
                <a:noFill/>
                <a:prstDash val="solid"/>
              </a:ln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66160" y="463550"/>
            <a:ext cx="20116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岗位设置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1983105"/>
            <a:ext cx="9143365" cy="3160395"/>
          </a:xfrm>
          <a:prstGeom prst="rect">
            <a:avLst/>
          </a:prstGeom>
        </p:spPr>
      </p:pic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46125" y="1442720"/>
            <a:ext cx="7651115" cy="314515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在公交车辆进站时，引导乘车人员排队安全</a:t>
            </a: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文明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有序上下车；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  为市民提供线路咨询服务；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  为老、弱、病、残、孕等特殊乘车人员提供帮助，对不文明行为进行劝阻。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50920" y="654050"/>
            <a:ext cx="20116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岗位职责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5311140" y="1711325"/>
            <a:ext cx="3462655" cy="425831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手持交通引导旗，引导公交车辆有序进出公交港湾；</a:t>
            </a:r>
            <a:endParaRPr 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</a:t>
            </a:r>
            <a:r>
              <a:rPr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引导待乘人员安全有序等候车辆；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108960" y="631190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1551940"/>
            <a:ext cx="4877435" cy="3299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30885" y="1198880"/>
            <a:ext cx="7651115" cy="369887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注意自身安全，不要在车辆前驾驶员视线看不到的地方进行引导；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车辆进入港湾前，在驾驶员视线可以观察到的地方挥旗示意，引导车辆按先后顺序进入港湾；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提醒乘客在车辆未进入港湾前，要安全文明有序列队，等待进入港湾的公交车辆。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4" name="图片 3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65555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46125" y="1442085"/>
            <a:ext cx="7651115" cy="370141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在公交车辆进入公交港湾时，引导乘车人员按前后次序排队上下车；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遇有乘车人员咨询公交换乘及公交线路时及时给予解答；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帮助老、弱、病、残、孕等特殊乘车人员上下车；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93720" y="654050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688975" y="1647825"/>
            <a:ext cx="7651115" cy="132905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作为志愿者应熟悉掌握本公交港湾线路的基本情况；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看到特殊人群，要主动帮助上下车。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1820" y="654050"/>
            <a:ext cx="3098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endParaRPr lang="zh-CN" altLang="en-US" sz="360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688975" y="1647825"/>
            <a:ext cx="7651115" cy="243713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对公交港湾周边随地吐痰、乱扔垃圾、烟蒂等不文明行为，进行劝阻和制止；对在公交港湾上的小广告予以清理；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根据情况开展其他力所能及的志愿服务活动。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93720" y="654050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4714875" y="664210"/>
            <a:ext cx="3980815" cy="549973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2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 </a:t>
            </a:r>
            <a:r>
              <a:rPr 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志愿者服装统一为志愿者马甲，马甲（左胸）处印有全省统一的文明使者志愿标识；帽子正中间印有文明使者志愿标识；</a:t>
            </a:r>
            <a:endParaRPr 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2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 </a:t>
            </a:r>
            <a:r>
              <a:rPr 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开展志愿服务活动期间，马甲要拉上拉链，一般到衬衣的第二个扣子处，</a:t>
            </a:r>
            <a:r>
              <a:rPr 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马甲一定要与志愿者身高、体型相匹配，穿上不能过紧，更不能拉不上拉链；佩戴志愿者帽子要端正。</a:t>
            </a:r>
            <a:endParaRPr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17780" y="5143500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455" y="582930"/>
            <a:ext cx="4274185" cy="4560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/>
          <p:cNvSpPr txBox="1"/>
          <p:nvPr/>
        </p:nvSpPr>
        <p:spPr>
          <a:xfrm>
            <a:off x="5997968" y="1779193"/>
            <a:ext cx="1383136" cy="346241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项目计划</a:t>
            </a:r>
            <a:endParaRPr lang="zh-CN" altLang="en-US" sz="1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115" y="4948014"/>
            <a:ext cx="9176520" cy="202230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62330" y="1948815"/>
            <a:ext cx="75907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/>
              <a:t>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志愿者应熟知焦作市主要公交线路基本情况，对乘车人员咨询的问题及时给予解答。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70275" y="852170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注意事项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6" name="图片 5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0" r="25260"/>
          <a:stretch>
            <a:fillRect/>
          </a:stretch>
        </p:blipFill>
        <p:spPr>
          <a:xfrm>
            <a:off x="43815" y="-18415"/>
            <a:ext cx="9143365" cy="5161915"/>
          </a:xfrm>
          <a:prstGeom prst="rect">
            <a:avLst/>
          </a:prstGeom>
        </p:spPr>
      </p:pic>
      <p:sp>
        <p:nvSpPr>
          <p:cNvPr id="21" name="MH_Entry_1">
            <a:hlinkClick r:id="rId3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11275" y="2097405"/>
            <a:ext cx="7495540" cy="63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方正正大黑简体" panose="02000000000000000000" charset="-122"/>
                <a:ea typeface="方正正大黑简体" panose="02000000000000000000" charset="-122"/>
              </a:rPr>
              <a:t>重点公共场所志愿服务活动规范</a:t>
            </a:r>
            <a:endParaRPr lang="zh-CN" altLang="en-US" sz="40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  <p:sp>
        <p:nvSpPr>
          <p:cNvPr id="25" name="MH_Number_1">
            <a:hlinkClick r:id="rId3" action="ppaction://hlinksldjump"/>
          </p:cNvPr>
          <p:cNvSpPr/>
          <p:nvPr>
            <p:custDataLst>
              <p:tags r:id="rId5"/>
            </p:custDataLst>
          </p:nvPr>
        </p:nvSpPr>
        <p:spPr>
          <a:xfrm rot="413314">
            <a:off x="724535" y="2129790"/>
            <a:ext cx="554355" cy="572770"/>
          </a:xfrm>
          <a:custGeom>
            <a:avLst/>
            <a:gdLst>
              <a:gd name="connsiteX0" fmla="*/ 370244 w 370244"/>
              <a:gd name="connsiteY0" fmla="*/ 0 h 400732"/>
              <a:gd name="connsiteX1" fmla="*/ 325083 w 370244"/>
              <a:gd name="connsiteY1" fmla="*/ 361458 h 400732"/>
              <a:gd name="connsiteX2" fmla="*/ 0 w 370244"/>
              <a:gd name="connsiteY2" fmla="*/ 400732 h 400732"/>
              <a:gd name="connsiteX3" fmla="*/ 45161 w 370244"/>
              <a:gd name="connsiteY3" fmla="*/ 39274 h 40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244" h="400732">
                <a:moveTo>
                  <a:pt x="370244" y="0"/>
                </a:moveTo>
                <a:lnTo>
                  <a:pt x="325083" y="361458"/>
                </a:lnTo>
                <a:lnTo>
                  <a:pt x="0" y="400732"/>
                </a:lnTo>
                <a:lnTo>
                  <a:pt x="45161" y="39274"/>
                </a:lnTo>
                <a:close/>
              </a:path>
            </a:pathLst>
          </a:custGeom>
          <a:solidFill>
            <a:srgbClr val="C91245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5</a:t>
            </a:r>
            <a:endParaRPr lang="en-US" altLang="zh-CN" sz="36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572135" y="1390015"/>
            <a:ext cx="8359775" cy="54673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sz="2400" dirty="0">
                <a:ln w="6600">
                  <a:noFill/>
                  <a:prstDash val="solid"/>
                </a:ln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在重点公共场所的志愿服务站点，设置不少于2名志愿者岗位。</a:t>
            </a:r>
            <a:endParaRPr sz="2400" dirty="0">
              <a:ln w="6600">
                <a:noFill/>
                <a:prstDash val="solid"/>
              </a:ln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66795" y="578485"/>
            <a:ext cx="20116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岗位设置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835" y="2023110"/>
            <a:ext cx="8302625" cy="2809875"/>
          </a:xfrm>
          <a:prstGeom prst="rect">
            <a:avLst/>
          </a:prstGeom>
        </p:spPr>
      </p:pic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361315" y="1408430"/>
            <a:ext cx="8199755" cy="294449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按照“六有一落实”（有独立办公场地、有统一标识、有志愿者队伍、有管理制度、有工作台账、有服务项目，落实志愿服务活动）标准，加大志愿服务站点管理；熟知焦作市市情，国家文明城市创建基本情况，为市民提供咨询和引导服务，向市民宣传社会主义核心价值观；为市民提供基本便民志愿服务，常态化开展志愿服务活动。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50920" y="654050"/>
            <a:ext cx="20116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岗位职责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160020" y="1242060"/>
            <a:ext cx="9056370" cy="286766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有独立办公场地      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公共场所志愿服务站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有统一标识          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      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（图片）        </a:t>
            </a:r>
            <a:r>
              <a:rPr lang="en-US" alt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</a:t>
            </a: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有志愿者队伍        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  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要求有志愿者花名册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有管理制度          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  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要求制度上墙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有工作台帐          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要求有开展志愿服务活动计划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周、月、季、年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)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有服务项目          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  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要求要制作台签，将开展志愿服务活动项目告知市民</a:t>
            </a: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落实志愿服务活动    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→  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定期开展志愿服务活动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687955" y="720090"/>
            <a:ext cx="4000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“</a:t>
            </a:r>
            <a:r>
              <a:rPr lang="zh-CN" altLang="en-US" sz="28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六有一落实</a:t>
            </a:r>
            <a:r>
              <a:rPr lang="en-US" altLang="zh-CN" sz="28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”</a:t>
            </a:r>
            <a:endParaRPr lang="en-US" altLang="zh-CN" sz="280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  <p:pic>
        <p:nvPicPr>
          <p:cNvPr id="4" name="图片 3" descr="G:\20.07.25 志愿服务规范\志愿LOGO白底.png志愿LOGO白底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6086558" y="1190775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688975" y="1647825"/>
            <a:ext cx="7651115" cy="277304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要熟知焦作市市情、景点信息，熟悉《创建全国文明城市应知应会》相关知识，掌握社会主义核心价值观内容，为市民提供相应的咨询服务；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要熟知焦作市主要公交线路、列车时刻表，方便市民咨询（火车站、汽车站志愿者）；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93720" y="654050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688975" y="1647825"/>
            <a:ext cx="7651115" cy="229362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志愿服务站要为市民提供充电、饮水、打气、基本医疗等便民志愿服务；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要熟知所在志愿服务站点的基本情况（值班安排、服务项目、队伍建设、站点运转情况）；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93720" y="654050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688975" y="1647825"/>
            <a:ext cx="7651115" cy="181356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保持志愿服务站周边的环境卫生；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6.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结合本站特点和服务活动实际，联系组织周边企、事业单位、学校、社会公益组织常态化开展志愿服务活动。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93720" y="654050"/>
            <a:ext cx="292608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服务活动内容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2" name="图片 1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/>
          <p:cNvSpPr txBox="1"/>
          <p:nvPr/>
        </p:nvSpPr>
        <p:spPr>
          <a:xfrm>
            <a:off x="5997968" y="1779193"/>
            <a:ext cx="1383136" cy="346241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6" rIns="68573" bIns="34286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项目计划</a:t>
            </a:r>
            <a:endParaRPr lang="zh-CN" altLang="en-US" sz="1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115" y="4948014"/>
            <a:ext cx="9176520" cy="202230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918335" y="1442720"/>
            <a:ext cx="6176010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spcBef>
                <a:spcPts val="1200"/>
              </a:spcBef>
              <a:spcAft>
                <a:spcPts val="1200"/>
              </a:spcAft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志愿者在上岗前要进行岗前培训，学习开展志愿服务活动所需具备的基本知识，要备有岗位相关信息资料（工作台帐资料、制度管理资料、方便市民咨询的公交线路图及列车时刻表）；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fontAlgn="auto">
              <a:spcBef>
                <a:spcPts val="1200"/>
              </a:spcBef>
              <a:spcAft>
                <a:spcPts val="1200"/>
              </a:spcAft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2.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根据情况开展力所能及的志愿服务，如遇到特殊情况不能处理请及时联系志愿站点负责人。</a:t>
            </a: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2" name="Freeform 71"/>
          <p:cNvSpPr/>
          <p:nvPr/>
        </p:nvSpPr>
        <p:spPr bwMode="auto">
          <a:xfrm>
            <a:off x="666115" y="1932305"/>
            <a:ext cx="922020" cy="546735"/>
          </a:xfrm>
          <a:custGeom>
            <a:avLst/>
            <a:gdLst>
              <a:gd name="T0" fmla="*/ 24 w 152"/>
              <a:gd name="T1" fmla="*/ 0 h 110"/>
              <a:gd name="T2" fmla="*/ 152 w 152"/>
              <a:gd name="T3" fmla="*/ 0 h 110"/>
              <a:gd name="T4" fmla="*/ 126 w 152"/>
              <a:gd name="T5" fmla="*/ 110 h 110"/>
              <a:gd name="T6" fmla="*/ 0 w 152"/>
              <a:gd name="T7" fmla="*/ 110 h 110"/>
              <a:gd name="T8" fmla="*/ 24 w 152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10">
                <a:moveTo>
                  <a:pt x="24" y="0"/>
                </a:moveTo>
                <a:lnTo>
                  <a:pt x="152" y="0"/>
                </a:lnTo>
                <a:lnTo>
                  <a:pt x="126" y="110"/>
                </a:lnTo>
                <a:lnTo>
                  <a:pt x="0" y="110"/>
                </a:lnTo>
                <a:lnTo>
                  <a:pt x="24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</a:ln>
        </p:spPr>
        <p:txBody>
          <a:bodyPr vert="horz" wrap="square" lIns="68573" tIns="34286" rIns="68573" bIns="34286" numCol="1" anchor="ctr" anchorCtr="0" compatLnSpc="1">
            <a:noAutofit/>
          </a:bodyPr>
          <a:p>
            <a:pPr algn="ct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3600" dirty="0"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Freeform 71"/>
          <p:cNvSpPr/>
          <p:nvPr/>
        </p:nvSpPr>
        <p:spPr bwMode="auto">
          <a:xfrm>
            <a:off x="666115" y="3719195"/>
            <a:ext cx="922020" cy="546735"/>
          </a:xfrm>
          <a:custGeom>
            <a:avLst/>
            <a:gdLst>
              <a:gd name="T0" fmla="*/ 24 w 152"/>
              <a:gd name="T1" fmla="*/ 0 h 110"/>
              <a:gd name="T2" fmla="*/ 152 w 152"/>
              <a:gd name="T3" fmla="*/ 0 h 110"/>
              <a:gd name="T4" fmla="*/ 126 w 152"/>
              <a:gd name="T5" fmla="*/ 110 h 110"/>
              <a:gd name="T6" fmla="*/ 0 w 152"/>
              <a:gd name="T7" fmla="*/ 110 h 110"/>
              <a:gd name="T8" fmla="*/ 24 w 152"/>
              <a:gd name="T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10">
                <a:moveTo>
                  <a:pt x="24" y="0"/>
                </a:moveTo>
                <a:lnTo>
                  <a:pt x="152" y="0"/>
                </a:lnTo>
                <a:lnTo>
                  <a:pt x="126" y="110"/>
                </a:lnTo>
                <a:lnTo>
                  <a:pt x="0" y="110"/>
                </a:lnTo>
                <a:lnTo>
                  <a:pt x="24" y="0"/>
                </a:lnTo>
                <a:close/>
              </a:path>
            </a:pathLst>
          </a:custGeom>
          <a:solidFill>
            <a:srgbClr val="CB1B3D"/>
          </a:solidFill>
          <a:ln w="4" cap="flat">
            <a:noFill/>
            <a:prstDash val="solid"/>
            <a:miter lim="800000"/>
          </a:ln>
        </p:spPr>
        <p:txBody>
          <a:bodyPr vert="horz" wrap="square" lIns="68573" tIns="34286" rIns="68573" bIns="34286" numCol="1" anchor="ctr" anchorCtr="0" compatLnSpc="1">
            <a:noAutofit/>
          </a:bodyPr>
          <a:p>
            <a:pPr algn="ct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3600" dirty="0"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50920" y="64198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注意事项</a:t>
            </a:r>
            <a:endParaRPr lang="zh-CN" altLang="en-US" sz="3600" dirty="0">
              <a:ln w="12700" cmpd="sng">
                <a:noFill/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</p:txBody>
      </p:sp>
      <p:pic>
        <p:nvPicPr>
          <p:cNvPr id="6" name="图片 5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22" grpId="0" bldLvl="0" animBg="1"/>
      <p:bldP spid="4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0" r="25260"/>
          <a:stretch>
            <a:fillRect/>
          </a:stretch>
        </p:blipFill>
        <p:spPr>
          <a:xfrm>
            <a:off x="635" y="-8890"/>
            <a:ext cx="9143365" cy="5161915"/>
          </a:xfrm>
          <a:prstGeom prst="rect">
            <a:avLst/>
          </a:prstGeom>
        </p:spPr>
      </p:pic>
      <p:sp>
        <p:nvSpPr>
          <p:cNvPr id="21" name="MH_Entry_1">
            <a:hlinkClick r:id="rId3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3448" y="2253615"/>
            <a:ext cx="7317105" cy="63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 </a:t>
            </a:r>
            <a:r>
              <a:rPr lang="zh-CN" alt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践行志愿精神 助力</a:t>
            </a:r>
            <a:r>
              <a:rPr lang="en-US" altLang="zh-CN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“</a:t>
            </a:r>
            <a:r>
              <a:rPr lang="zh-CN" alt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四城联创</a:t>
            </a:r>
            <a:r>
              <a:rPr lang="en-US" altLang="zh-CN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/>
                <a:latin typeface="方正正大黑简体" panose="02000000000000000000" charset="-122"/>
                <a:ea typeface="方正正大黑简体" panose="02000000000000000000" charset="-122"/>
                <a:cs typeface="方正正大黑简体" panose="02000000000000000000" charset="-122"/>
              </a:rPr>
              <a:t>”</a:t>
            </a:r>
            <a:endParaRPr lang="en-US" altLang="zh-CN" sz="40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/>
              <a:latin typeface="方正正大黑简体" panose="02000000000000000000" charset="-122"/>
              <a:ea typeface="方正正大黑简体" panose="02000000000000000000" charset="-122"/>
              <a:cs typeface="方正正大黑简体" panose="020000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52495" y="3333115"/>
            <a:ext cx="2239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正大黑简体" panose="02000000000000000000" charset="-122"/>
                <a:ea typeface="方正正大黑简体" panose="02000000000000000000" charset="-122"/>
              </a:rPr>
              <a:t>谢谢大家！</a:t>
            </a:r>
            <a:endParaRPr lang="zh-CN" altLang="en-US" sz="36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正大黑简体" panose="02000000000000000000" charset="-122"/>
              <a:ea typeface="方正正大黑简体" panose="02000000000000000000" charset="-122"/>
            </a:endParaRPr>
          </a:p>
        </p:txBody>
      </p:sp>
      <p:pic>
        <p:nvPicPr>
          <p:cNvPr id="3" name="图片 2" descr="G:\20.07.25 志愿服务规范\志愿LOGO白底.png志愿LOGO白底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4683125" y="1621155"/>
            <a:ext cx="4203700" cy="276288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 fontAlgn="auto">
              <a:lnSpc>
                <a:spcPct val="150000"/>
              </a:lnSpc>
            </a:pPr>
            <a:r>
              <a:rPr lang="zh-CN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开展志愿服务活动期间，不允许背（挎）包。志愿者将与志愿服务活动无关的个人物品放在固定位置。</a:t>
            </a:r>
            <a:endParaRPr 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4" name="图片 3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1290955"/>
            <a:ext cx="4516120" cy="3542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5011420" y="1795780"/>
            <a:ext cx="3549015" cy="428371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志愿者上岗期间，使用文明用语、礼貌用语，纠正不文明行为时讲究方式方法。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115" y="4948014"/>
            <a:ext cx="9176520" cy="202230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4" name="图片 3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030"/>
            <a:ext cx="4704080" cy="3691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730885" y="1442720"/>
            <a:ext cx="7651115" cy="354774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遇到劝阻对象态度不好时，一定要耐心劝解，不能与劝阻对象发生正面冲突，更不能现场与劝阻对象发生争吵；</a:t>
            </a:r>
            <a:endParaRPr 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遇到志愿者本人不能处理的问题时，要及时向有关人员反映。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4" name="图片 3" descr="G:\20.07.25 志愿服务规范\志愿LOGO白底.png志愿LOGO白底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481965" y="673100"/>
            <a:ext cx="6797040" cy="3329305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志愿者按规定时间开展志愿服务活动，不得迟到早退、无故脱岗离岗，不得看手机、聚堆聊天、抽烟、吃东西。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30000"/>
              </a:lnSpc>
            </a:pPr>
            <a:endParaRPr lang="zh-CN" altLang="en-US" sz="2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3020" y="4832985"/>
            <a:ext cx="9176385" cy="316865"/>
            <a:chOff x="-44947" y="6597352"/>
            <a:chExt cx="12235360" cy="269640"/>
          </a:xfrm>
          <a:solidFill>
            <a:srgbClr val="CB1B3D"/>
          </a:solidFill>
        </p:grpSpPr>
        <p:sp>
          <p:nvSpPr>
            <p:cNvPr id="54" name="矩形 53"/>
            <p:cNvSpPr/>
            <p:nvPr/>
          </p:nvSpPr>
          <p:spPr>
            <a:xfrm>
              <a:off x="-4494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035287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111344" y="6597352"/>
              <a:ext cx="4079069" cy="269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9130" y="2371725"/>
            <a:ext cx="4674235" cy="24612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1725"/>
            <a:ext cx="4469130" cy="2461260"/>
          </a:xfrm>
          <a:prstGeom prst="rect">
            <a:avLst/>
          </a:prstGeom>
        </p:spPr>
      </p:pic>
      <p:pic>
        <p:nvPicPr>
          <p:cNvPr id="6" name="图片 5" descr="G:\20.07.25 志愿服务规范\志愿LOGO白底.png志愿LOGO白底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9723" y="181760"/>
            <a:ext cx="1280795" cy="126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8128.7055118110238,&quot;width&quot;:14400}"/>
  <p:tag name="KSO_WM_UNIT_PLACING_PICTURE_USER_RELATIVERECTANGLE" val="{&quot;bottom&quot;:0,&quot;left&quot;:0,&quot;right&quot;:0,&quot;top&quot;:0}"/>
  <p:tag name="KSO_WM_UNIT_PLACING_PICTURE_COLLAGE_RELATIVERECTANGLE" val="{&quot;bottom&quot;:0,&quot;left&quot;:0.25260416666666669,&quot;right&quot;:0.25260416666666669,&quot;top&quot;:0}"/>
  <p:tag name="KSO_WM_UNIT_PLACING_PICTURE_COLLAGE_VIEWPORT" val="{&quot;height&quot;:8128.7055118110238,&quot;width&quot;:7125}"/>
  <p:tag name="KSO_WM_UNIT_PLACING_PICTURE_INFO" val="{&quot;code&quot;:&quot;a[1]&quot;,&quot;full_picture&quot;:false,&quot;last_crop_picture&quot;:&quot;a[1]&quot;,&quot;scheme&quot;:&quot;2-2&quot;,&quot;spacing&quot;:5}"/>
  <p:tag name="KSO_WM_UNIT_PLACING_PICTURE" val="111057.700"/>
  <p:tag name="KSO_WM_BEAUTIFY_FLAG" val=""/>
  <p:tag name="KSO_WM_UNIT_TYPE" val=""/>
  <p:tag name="KSO_WM_UNIT_INDEX" val=""/>
  <p:tag name="KSO_WM_UNIT_ID" val=""/>
</p:tagLst>
</file>

<file path=ppt/tags/tag10.xml><?xml version="1.0" encoding="utf-8"?>
<p:tagLst xmlns:p="http://schemas.openxmlformats.org/presentationml/2006/main">
  <p:tag name="MH" val="20170108235448"/>
  <p:tag name="MH_LIBRARY" val="CONTENTS"/>
  <p:tag name="MH_TYPE" val="NUMBER"/>
  <p:tag name="ID" val="547130"/>
  <p:tag name="MH_ORDER" val="4"/>
</p:tagLst>
</file>

<file path=ppt/tags/tag11.xml><?xml version="1.0" encoding="utf-8"?>
<p:tagLst xmlns:p="http://schemas.openxmlformats.org/presentationml/2006/main">
  <p:tag name="MH" val="20170108235448"/>
  <p:tag name="MH_LIBRARY" val="CONTENTS"/>
  <p:tag name="MH_TYPE" val="OTHERS"/>
  <p:tag name="ID" val="547130"/>
</p:tagLst>
</file>

<file path=ppt/tags/tag12.xml><?xml version="1.0" encoding="utf-8"?>
<p:tagLst xmlns:p="http://schemas.openxmlformats.org/presentationml/2006/main">
  <p:tag name="MH" val="20170108235448"/>
  <p:tag name="MH_LIBRARY" val="CONTENTS"/>
  <p:tag name="MH_TYPE" val="NUMBER"/>
  <p:tag name="ID" val="547130"/>
  <p:tag name="MH_ORDER" val="4"/>
</p:tagLst>
</file>

<file path=ppt/tags/tag13.xml><?xml version="1.0" encoding="utf-8"?>
<p:tagLst xmlns:p="http://schemas.openxmlformats.org/presentationml/2006/main">
  <p:tag name="MH" val="20170108235448"/>
  <p:tag name="MH_LIBRARY" val="CONTENTS"/>
  <p:tag name="MH_TYPE" val="ENTRY"/>
  <p:tag name="ID" val="547130"/>
  <p:tag name="MH_ORDER" val="3"/>
</p:tagLst>
</file>

<file path=ppt/tags/tag14.xml><?xml version="1.0" encoding="utf-8"?>
<p:tagLst xmlns:p="http://schemas.openxmlformats.org/presentationml/2006/main">
  <p:tag name="KSO_WM_UNIT_PLACING_PICTURE_USER_VIEWPORT" val="{&quot;height&quot;:8128.7055118110238,&quot;width&quot;:14400}"/>
  <p:tag name="KSO_WM_UNIT_PLACING_PICTURE_USER_RELATIVERECTANGLE" val="{&quot;bottom&quot;:0,&quot;left&quot;:0,&quot;right&quot;:0,&quot;top&quot;:0}"/>
  <p:tag name="KSO_WM_UNIT_PLACING_PICTURE_COLLAGE_RELATIVERECTANGLE" val="{&quot;bottom&quot;:0,&quot;left&quot;:0.25260416666666669,&quot;right&quot;:0.25260416666666669,&quot;top&quot;:0}"/>
  <p:tag name="KSO_WM_UNIT_PLACING_PICTURE_COLLAGE_VIEWPORT" val="{&quot;height&quot;:8128.7055118110238,&quot;width&quot;:7125}"/>
  <p:tag name="KSO_WM_UNIT_PLACING_PICTURE_INFO" val="{&quot;code&quot;:&quot;a[1]&quot;,&quot;full_picture&quot;:false,&quot;last_crop_picture&quot;:&quot;a[1]&quot;,&quot;scheme&quot;:&quot;2-2&quot;,&quot;spacing&quot;:5}"/>
  <p:tag name="KSO_WM_UNIT_PLACING_PICTURE" val="145925.887"/>
  <p:tag name="KSO_WM_BEAUTIFY_FLAG" val=""/>
  <p:tag name="KSO_WM_UNIT_TYPE" val=""/>
  <p:tag name="KSO_WM_UNIT_INDEX" val=""/>
  <p:tag name="KSO_WM_UNIT_ID" val=""/>
</p:tagLst>
</file>

<file path=ppt/tags/tag15.xml><?xml version="1.0" encoding="utf-8"?>
<p:tagLst xmlns:p="http://schemas.openxmlformats.org/presentationml/2006/main">
  <p:tag name="MH" val="20170108235448"/>
  <p:tag name="MH_LIBRARY" val="CONTENTS"/>
  <p:tag name="MH_TYPE" val="ENTRY"/>
  <p:tag name="ID" val="547130"/>
  <p:tag name="MH_ORDER" val="1"/>
</p:tagLst>
</file>

<file path=ppt/tags/tag16.xml><?xml version="1.0" encoding="utf-8"?>
<p:tagLst xmlns:p="http://schemas.openxmlformats.org/presentationml/2006/main">
  <p:tag name="MH" val="20170108235448"/>
  <p:tag name="MH_LIBRARY" val="CONTENTS"/>
  <p:tag name="MH_TYPE" val="NUMBER"/>
  <p:tag name="ID" val="547130"/>
  <p:tag name="MH_ORDER" val="1"/>
</p:tagLst>
</file>

<file path=ppt/tags/tag17.xml><?xml version="1.0" encoding="utf-8"?>
<p:tagLst xmlns:p="http://schemas.openxmlformats.org/presentationml/2006/main">
  <p:tag name="KSO_WM_UNIT_PLACING_PICTURE_USER_VIEWPORT" val="{&quot;height&quot;:9690,&quot;width&quot;:7185}"/>
</p:tagLst>
</file>

<file path=ppt/tags/tag18.xml><?xml version="1.0" encoding="utf-8"?>
<p:tagLst xmlns:p="http://schemas.openxmlformats.org/presentationml/2006/main">
  <p:tag name="KSO_WM_UNIT_PLACING_PICTURE_USER_VIEWPORT" val="{&quot;height&quot;:8128.7055118110238,&quot;width&quot;:14400}"/>
  <p:tag name="KSO_WM_UNIT_PLACING_PICTURE_USER_RELATIVERECTANGLE" val="{&quot;bottom&quot;:0,&quot;left&quot;:0,&quot;right&quot;:0,&quot;top&quot;:0}"/>
  <p:tag name="KSO_WM_UNIT_PLACING_PICTURE_COLLAGE_RELATIVERECTANGLE" val="{&quot;bottom&quot;:0,&quot;left&quot;:0.25260416666666669,&quot;right&quot;:0.25260416666666669,&quot;top&quot;:0}"/>
  <p:tag name="KSO_WM_UNIT_PLACING_PICTURE_COLLAGE_VIEWPORT" val="{&quot;height&quot;:8128.7055118110238,&quot;width&quot;:7125}"/>
  <p:tag name="KSO_WM_UNIT_PLACING_PICTURE_INFO" val="{&quot;code&quot;:&quot;a[1]&quot;,&quot;full_picture&quot;:false,&quot;last_crop_picture&quot;:&quot;a[1]&quot;,&quot;scheme&quot;:&quot;2-2&quot;,&quot;spacing&quot;:5}"/>
  <p:tag name="KSO_WM_UNIT_PLACING_PICTURE" val="145925.887"/>
  <p:tag name="KSO_WM_BEAUTIFY_FLAG" val=""/>
  <p:tag name="KSO_WM_UNIT_TYPE" val=""/>
  <p:tag name="KSO_WM_UNIT_INDEX" val=""/>
  <p:tag name="KSO_WM_UNIT_ID" val=""/>
</p:tagLst>
</file>

<file path=ppt/tags/tag19.xml><?xml version="1.0" encoding="utf-8"?>
<p:tagLst xmlns:p="http://schemas.openxmlformats.org/presentationml/2006/main">
  <p:tag name="MH" val="20170108235448"/>
  <p:tag name="MH_LIBRARY" val="CONTENTS"/>
  <p:tag name="MH_TYPE" val="ENTRY"/>
  <p:tag name="ID" val="547130"/>
  <p:tag name="MH_ORDER" val="1"/>
</p:tagLst>
</file>

<file path=ppt/tags/tag2.xml><?xml version="1.0" encoding="utf-8"?>
<p:tagLst xmlns:p="http://schemas.openxmlformats.org/presentationml/2006/main">
  <p:tag name="KSO_WM_UNIT_PLACING_PICTURE_USER_VIEWPORT" val="{&quot;height&quot;:8128.7055118110238,&quot;width&quot;:14400}"/>
  <p:tag name="KSO_WM_UNIT_PLACING_PICTURE_USER_RELATIVERECTANGLE" val="{&quot;bottom&quot;:0,&quot;left&quot;:0,&quot;right&quot;:0,&quot;top&quot;:0}"/>
  <p:tag name="KSO_WM_UNIT_PLACING_PICTURE_COLLAGE_RELATIVERECTANGLE" val="{&quot;bottom&quot;:0,&quot;left&quot;:0.25260416666666669,&quot;right&quot;:0.25260416666666669,&quot;top&quot;:0}"/>
  <p:tag name="KSO_WM_UNIT_PLACING_PICTURE_COLLAGE_VIEWPORT" val="{&quot;height&quot;:8128.7055118110238,&quot;width&quot;:7125}"/>
  <p:tag name="KSO_WM_UNIT_PLACING_PICTURE_INFO" val="{&quot;code&quot;:&quot;a[1]&quot;,&quot;full_picture&quot;:false,&quot;last_crop_picture&quot;:&quot;a[1]&quot;,&quot;scheme&quot;:&quot;2-2&quot;,&quot;spacing&quot;:5}"/>
  <p:tag name="KSO_WM_UNIT_PLACING_PICTURE" val="111543.430"/>
  <p:tag name="KSO_WM_BEAUTIFY_FLAG" val=""/>
  <p:tag name="KSO_WM_UNIT_TYPE" val=""/>
  <p:tag name="KSO_WM_UNIT_INDEX" val=""/>
  <p:tag name="KSO_WM_UNIT_ID" val=""/>
</p:tagLst>
</file>

<file path=ppt/tags/tag20.xml><?xml version="1.0" encoding="utf-8"?>
<p:tagLst xmlns:p="http://schemas.openxmlformats.org/presentationml/2006/main">
  <p:tag name="MH" val="20170108235448"/>
  <p:tag name="MH_LIBRARY" val="CONTENTS"/>
  <p:tag name="MH_TYPE" val="NUMBER"/>
  <p:tag name="ID" val="547130"/>
  <p:tag name="MH_ORDER" val="1"/>
</p:tagLst>
</file>

<file path=ppt/tags/tag21.xml><?xml version="1.0" encoding="utf-8"?>
<p:tagLst xmlns:p="http://schemas.openxmlformats.org/presentationml/2006/main">
  <p:tag name="KSO_WM_UNIT_PLACING_PICTURE_USER_VIEWPORT" val="{&quot;height&quot;:8128.7055118110238,&quot;width&quot;:14400}"/>
  <p:tag name="KSO_WM_UNIT_PLACING_PICTURE_USER_RELATIVERECTANGLE" val="{&quot;bottom&quot;:0,&quot;left&quot;:0,&quot;right&quot;:0,&quot;top&quot;:0}"/>
  <p:tag name="KSO_WM_UNIT_PLACING_PICTURE_COLLAGE_RELATIVERECTANGLE" val="{&quot;bottom&quot;:0,&quot;left&quot;:0.25260416666666669,&quot;right&quot;:0.25260416666666669,&quot;top&quot;:0}"/>
  <p:tag name="KSO_WM_UNIT_PLACING_PICTURE_COLLAGE_VIEWPORT" val="{&quot;height&quot;:8128.7055118110238,&quot;width&quot;:7125}"/>
  <p:tag name="KSO_WM_UNIT_PLACING_PICTURE_INFO" val="{&quot;code&quot;:&quot;a[1]&quot;,&quot;full_picture&quot;:false,&quot;last_crop_picture&quot;:&quot;a[1]&quot;,&quot;scheme&quot;:&quot;2-2&quot;,&quot;spacing&quot;:5}"/>
  <p:tag name="KSO_WM_UNIT_PLACING_PICTURE" val="145925.887"/>
  <p:tag name="KSO_WM_BEAUTIFY_FLAG" val=""/>
  <p:tag name="KSO_WM_UNIT_TYPE" val=""/>
  <p:tag name="KSO_WM_UNIT_INDEX" val=""/>
  <p:tag name="KSO_WM_UNIT_ID" val=""/>
</p:tagLst>
</file>

<file path=ppt/tags/tag22.xml><?xml version="1.0" encoding="utf-8"?>
<p:tagLst xmlns:p="http://schemas.openxmlformats.org/presentationml/2006/main">
  <p:tag name="MH" val="20170108235448"/>
  <p:tag name="MH_LIBRARY" val="CONTENTS"/>
  <p:tag name="MH_TYPE" val="ENTRY"/>
  <p:tag name="ID" val="547130"/>
  <p:tag name="MH_ORDER" val="1"/>
</p:tagLst>
</file>

<file path=ppt/tags/tag23.xml><?xml version="1.0" encoding="utf-8"?>
<p:tagLst xmlns:p="http://schemas.openxmlformats.org/presentationml/2006/main">
  <p:tag name="MH" val="20170108235448"/>
  <p:tag name="MH_LIBRARY" val="CONTENTS"/>
  <p:tag name="MH_TYPE" val="NUMBER"/>
  <p:tag name="ID" val="547130"/>
  <p:tag name="MH_ORDER" val="1"/>
</p:tagLst>
</file>

<file path=ppt/tags/tag24.xml><?xml version="1.0" encoding="utf-8"?>
<p:tagLst xmlns:p="http://schemas.openxmlformats.org/presentationml/2006/main">
  <p:tag name="KSO_WM_UNIT_PLACING_PICTURE_USER_VIEWPORT" val="{&quot;height&quot;:8128.7055118110238,&quot;width&quot;:14400}"/>
  <p:tag name="KSO_WM_UNIT_PLACING_PICTURE_USER_RELATIVERECTANGLE" val="{&quot;bottom&quot;:0,&quot;left&quot;:0,&quot;right&quot;:0,&quot;top&quot;:0}"/>
  <p:tag name="KSO_WM_UNIT_PLACING_PICTURE_COLLAGE_RELATIVERECTANGLE" val="{&quot;bottom&quot;:0,&quot;left&quot;:0.25260416666666669,&quot;right&quot;:0.25260416666666669,&quot;top&quot;:0}"/>
  <p:tag name="KSO_WM_UNIT_PLACING_PICTURE_COLLAGE_VIEWPORT" val="{&quot;height&quot;:8128.7055118110238,&quot;width&quot;:7125}"/>
  <p:tag name="KSO_WM_UNIT_PLACING_PICTURE_INFO" val="{&quot;code&quot;:&quot;a[1]&quot;,&quot;full_picture&quot;:false,&quot;last_crop_picture&quot;:&quot;a[1]&quot;,&quot;scheme&quot;:&quot;2-2&quot;,&quot;spacing&quot;:5}"/>
  <p:tag name="KSO_WM_UNIT_PLACING_PICTURE" val="145925.887"/>
  <p:tag name="KSO_WM_BEAUTIFY_FLAG" val=""/>
  <p:tag name="KSO_WM_UNIT_TYPE" val=""/>
  <p:tag name="KSO_WM_UNIT_INDEX" val=""/>
  <p:tag name="KSO_WM_UNIT_ID" val=""/>
</p:tagLst>
</file>

<file path=ppt/tags/tag25.xml><?xml version="1.0" encoding="utf-8"?>
<p:tagLst xmlns:p="http://schemas.openxmlformats.org/presentationml/2006/main">
  <p:tag name="MH" val="20170108235448"/>
  <p:tag name="MH_LIBRARY" val="CONTENTS"/>
  <p:tag name="MH_TYPE" val="ENTRY"/>
  <p:tag name="ID" val="547130"/>
  <p:tag name="MH_ORDER" val="1"/>
</p:tagLst>
</file>

<file path=ppt/tags/tag26.xml><?xml version="1.0" encoding="utf-8"?>
<p:tagLst xmlns:p="http://schemas.openxmlformats.org/presentationml/2006/main">
  <p:tag name="MH" val="20170108235448"/>
  <p:tag name="MH_LIBRARY" val="CONTENTS"/>
  <p:tag name="MH_TYPE" val="NUMBER"/>
  <p:tag name="ID" val="547130"/>
  <p:tag name="MH_ORDER" val="1"/>
</p:tagLst>
</file>

<file path=ppt/tags/tag27.xml><?xml version="1.0" encoding="utf-8"?>
<p:tagLst xmlns:p="http://schemas.openxmlformats.org/presentationml/2006/main">
  <p:tag name="KSO_WM_UNIT_PLACING_PICTURE_USER_VIEWPORT" val="{&quot;height&quot;:8128.7055118110238,&quot;width&quot;:14400}"/>
  <p:tag name="KSO_WM_UNIT_PLACING_PICTURE_USER_RELATIVERECTANGLE" val="{&quot;bottom&quot;:0,&quot;left&quot;:0,&quot;right&quot;:0,&quot;top&quot;:0}"/>
  <p:tag name="KSO_WM_UNIT_PLACING_PICTURE_COLLAGE_RELATIVERECTANGLE" val="{&quot;bottom&quot;:0,&quot;left&quot;:0.25260416666666669,&quot;right&quot;:0.25260416666666669,&quot;top&quot;:0}"/>
  <p:tag name="KSO_WM_UNIT_PLACING_PICTURE_COLLAGE_VIEWPORT" val="{&quot;height&quot;:8128.7055118110238,&quot;width&quot;:7125}"/>
  <p:tag name="KSO_WM_UNIT_PLACING_PICTURE_INFO" val="{&quot;code&quot;:&quot;a[1]&quot;,&quot;full_picture&quot;:false,&quot;last_crop_picture&quot;:&quot;a[1]&quot;,&quot;scheme&quot;:&quot;2-2&quot;,&quot;spacing&quot;:5}"/>
  <p:tag name="KSO_WM_UNIT_PLACING_PICTURE" val="145925.887"/>
  <p:tag name="KSO_WM_BEAUTIFY_FLAG" val=""/>
  <p:tag name="KSO_WM_UNIT_TYPE" val=""/>
  <p:tag name="KSO_WM_UNIT_INDEX" val=""/>
  <p:tag name="KSO_WM_UNIT_ID" val=""/>
</p:tagLst>
</file>

<file path=ppt/tags/tag28.xml><?xml version="1.0" encoding="utf-8"?>
<p:tagLst xmlns:p="http://schemas.openxmlformats.org/presentationml/2006/main">
  <p:tag name="MH" val="20170108235448"/>
  <p:tag name="MH_LIBRARY" val="CONTENTS"/>
  <p:tag name="MH_TYPE" val="ENTRY"/>
  <p:tag name="ID" val="547130"/>
  <p:tag name="MH_ORDER" val="1"/>
</p:tagLst>
</file>

<file path=ppt/tags/tag29.xml><?xml version="1.0" encoding="utf-8"?>
<p:tagLst xmlns:p="http://schemas.openxmlformats.org/presentationml/2006/main">
  <p:tag name="MH" val="20170108235448"/>
  <p:tag name="MH_LIBRARY" val="CONTENTS"/>
  <p:tag name="MH_TYPE" val="NUMBER"/>
  <p:tag name="ID" val="547130"/>
  <p:tag name="MH_ORDER" val="1"/>
</p:tagLst>
</file>

<file path=ppt/tags/tag3.xml><?xml version="1.0" encoding="utf-8"?>
<p:tagLst xmlns:p="http://schemas.openxmlformats.org/presentationml/2006/main">
  <p:tag name="MH" val="20170108235448"/>
  <p:tag name="MH_LIBRARY" val="CONTENTS"/>
  <p:tag name="MH_TYPE" val="ENTRY"/>
  <p:tag name="ID" val="547130"/>
  <p:tag name="MH_ORDER" val="1"/>
</p:tagLst>
</file>

<file path=ppt/tags/tag30.xml><?xml version="1.0" encoding="utf-8"?>
<p:tagLst xmlns:p="http://schemas.openxmlformats.org/presentationml/2006/main">
  <p:tag name="KSO_WM_UNIT_PLACING_PICTURE_USER_VIEWPORT" val="{&quot;height&quot;:2058.4708661417321,&quot;width&quot;:2017}"/>
</p:tagLst>
</file>

<file path=ppt/tags/tag31.xml><?xml version="1.0" encoding="utf-8"?>
<p:tagLst xmlns:p="http://schemas.openxmlformats.org/presentationml/2006/main">
  <p:tag name="KSO_WM_UNIT_PLACING_PICTURE_USER_VIEWPORT" val="{&quot;height&quot;:8128.7055118110238,&quot;width&quot;:14400}"/>
  <p:tag name="KSO_WM_UNIT_PLACING_PICTURE_USER_RELATIVERECTANGLE" val="{&quot;bottom&quot;:0,&quot;left&quot;:0,&quot;right&quot;:0,&quot;top&quot;:0}"/>
  <p:tag name="KSO_WM_UNIT_PLACING_PICTURE_COLLAGE_RELATIVERECTANGLE" val="{&quot;bottom&quot;:0,&quot;left&quot;:0.25260416666666669,&quot;right&quot;:0.25260416666666669,&quot;top&quot;:0}"/>
  <p:tag name="KSO_WM_UNIT_PLACING_PICTURE_COLLAGE_VIEWPORT" val="{&quot;height&quot;:8128.7055118110238,&quot;width&quot;:7125}"/>
  <p:tag name="KSO_WM_UNIT_PLACING_PICTURE_INFO" val="{&quot;code&quot;:&quot;a[1]&quot;,&quot;full_picture&quot;:false,&quot;last_crop_picture&quot;:&quot;a[1]&quot;,&quot;scheme&quot;:&quot;2-2&quot;,&quot;spacing&quot;:5}"/>
  <p:tag name="KSO_WM_UNIT_PLACING_PICTURE" val="145925.887"/>
  <p:tag name="KSO_WM_BEAUTIFY_FLAG" val=""/>
  <p:tag name="KSO_WM_UNIT_TYPE" val=""/>
  <p:tag name="KSO_WM_UNIT_INDEX" val=""/>
  <p:tag name="KSO_WM_UNIT_ID" val=""/>
</p:tagLst>
</file>

<file path=ppt/tags/tag32.xml><?xml version="1.0" encoding="utf-8"?>
<p:tagLst xmlns:p="http://schemas.openxmlformats.org/presentationml/2006/main">
  <p:tag name="MH" val="20170108235448"/>
  <p:tag name="MH_LIBRARY" val="CONTENTS"/>
  <p:tag name="MH_TYPE" val="ENTRY"/>
  <p:tag name="ID" val="547130"/>
  <p:tag name="MH_ORDER" val="1"/>
</p:tagLst>
</file>

<file path=ppt/tags/tag33.xml><?xml version="1.0" encoding="utf-8"?>
<p:tagLst xmlns:p="http://schemas.openxmlformats.org/presentationml/2006/main">
  <p:tag name="MH_CONTENTSID" val="288"/>
  <p:tag name="MH_SECTIONID" val="289,290,291,292,"/>
  <p:tag name="ISPRING_ULTRA_SCORM_COURSE_ID" val="9BB32F53-C7D2-46EA-9DC6-5FD74F321C8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5874995561764"/>
</p:tagLst>
</file>

<file path=ppt/tags/tag4.xml><?xml version="1.0" encoding="utf-8"?>
<p:tagLst xmlns:p="http://schemas.openxmlformats.org/presentationml/2006/main">
  <p:tag name="MH" val="20170108235448"/>
  <p:tag name="MH_LIBRARY" val="CONTENTS"/>
  <p:tag name="MH_TYPE" val="ENTRY"/>
  <p:tag name="ID" val="547130"/>
  <p:tag name="MH_ORDER" val="2"/>
</p:tagLst>
</file>

<file path=ppt/tags/tag5.xml><?xml version="1.0" encoding="utf-8"?>
<p:tagLst xmlns:p="http://schemas.openxmlformats.org/presentationml/2006/main">
  <p:tag name="MH" val="20170108235448"/>
  <p:tag name="MH_LIBRARY" val="CONTENTS"/>
  <p:tag name="MH_TYPE" val="ENTRY"/>
  <p:tag name="ID" val="547130"/>
  <p:tag name="MH_ORDER" val="3"/>
</p:tagLst>
</file>

<file path=ppt/tags/tag6.xml><?xml version="1.0" encoding="utf-8"?>
<p:tagLst xmlns:p="http://schemas.openxmlformats.org/presentationml/2006/main">
  <p:tag name="MH" val="20170108235448"/>
  <p:tag name="MH_LIBRARY" val="CONTENTS"/>
  <p:tag name="MH_TYPE" val="ENTRY"/>
  <p:tag name="ID" val="547130"/>
  <p:tag name="MH_ORDER" val="4"/>
</p:tagLst>
</file>

<file path=ppt/tags/tag7.xml><?xml version="1.0" encoding="utf-8"?>
<p:tagLst xmlns:p="http://schemas.openxmlformats.org/presentationml/2006/main">
  <p:tag name="MH" val="20170108235448"/>
  <p:tag name="MH_LIBRARY" val="CONTENTS"/>
  <p:tag name="MH_TYPE" val="NUMBER"/>
  <p:tag name="ID" val="547130"/>
  <p:tag name="MH_ORDER" val="1"/>
</p:tagLst>
</file>

<file path=ppt/tags/tag8.xml><?xml version="1.0" encoding="utf-8"?>
<p:tagLst xmlns:p="http://schemas.openxmlformats.org/presentationml/2006/main">
  <p:tag name="MH" val="20170108235448"/>
  <p:tag name="MH_LIBRARY" val="CONTENTS"/>
  <p:tag name="MH_TYPE" val="NUMBER"/>
  <p:tag name="ID" val="547130"/>
  <p:tag name="MH_ORDER" val="2"/>
</p:tagLst>
</file>

<file path=ppt/tags/tag9.xml><?xml version="1.0" encoding="utf-8"?>
<p:tagLst xmlns:p="http://schemas.openxmlformats.org/presentationml/2006/main">
  <p:tag name="MH" val="20170108235448"/>
  <p:tag name="MH_LIBRARY" val="CONTENTS"/>
  <p:tag name="MH_TYPE" val="NUMBER"/>
  <p:tag name="ID" val="547130"/>
  <p:tag name="MH_ORDER" val="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3914</Words>
  <Application>WPS 演示</Application>
  <PresentationFormat>全屏显示(16:9)</PresentationFormat>
  <Paragraphs>319</Paragraphs>
  <Slides>59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70" baseType="lpstr">
      <vt:lpstr>Arial</vt:lpstr>
      <vt:lpstr>宋体</vt:lpstr>
      <vt:lpstr>Wingdings</vt:lpstr>
      <vt:lpstr>黑体</vt:lpstr>
      <vt:lpstr>方正正大黑简体</vt:lpstr>
      <vt:lpstr>Calibri</vt:lpstr>
      <vt:lpstr>Times New Roman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BINGO素材</dc:title>
  <dc:creator>BINGO素材</dc:creator>
  <cp:lastModifiedBy>岁月回头</cp:lastModifiedBy>
  <cp:revision>106</cp:revision>
  <dcterms:created xsi:type="dcterms:W3CDTF">2016-12-25T02:27:00Z</dcterms:created>
  <dcterms:modified xsi:type="dcterms:W3CDTF">2020-08-05T09:30:41Z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